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1888" r:id="rId2"/>
    <p:sldId id="492" r:id="rId3"/>
    <p:sldId id="493" r:id="rId4"/>
    <p:sldId id="494" r:id="rId5"/>
    <p:sldId id="529" r:id="rId6"/>
    <p:sldId id="504" r:id="rId7"/>
    <p:sldId id="505" r:id="rId8"/>
    <p:sldId id="506" r:id="rId9"/>
    <p:sldId id="507" r:id="rId10"/>
    <p:sldId id="508" r:id="rId11"/>
    <p:sldId id="538" r:id="rId12"/>
    <p:sldId id="539" r:id="rId13"/>
    <p:sldId id="509" r:id="rId14"/>
    <p:sldId id="513" r:id="rId15"/>
    <p:sldId id="514" r:id="rId16"/>
    <p:sldId id="515" r:id="rId17"/>
    <p:sldId id="516" r:id="rId18"/>
    <p:sldId id="517" r:id="rId19"/>
    <p:sldId id="534" r:id="rId20"/>
    <p:sldId id="535" r:id="rId21"/>
    <p:sldId id="536" r:id="rId22"/>
    <p:sldId id="537" r:id="rId23"/>
    <p:sldId id="518" r:id="rId24"/>
    <p:sldId id="519" r:id="rId25"/>
    <p:sldId id="522" r:id="rId26"/>
    <p:sldId id="520" r:id="rId27"/>
    <p:sldId id="521" r:id="rId28"/>
    <p:sldId id="523" r:id="rId29"/>
    <p:sldId id="527" r:id="rId30"/>
    <p:sldId id="524" r:id="rId31"/>
    <p:sldId id="525" r:id="rId32"/>
    <p:sldId id="495" r:id="rId33"/>
    <p:sldId id="552" r:id="rId34"/>
    <p:sldId id="580" r:id="rId35"/>
    <p:sldId id="581" r:id="rId36"/>
    <p:sldId id="582" r:id="rId37"/>
    <p:sldId id="583" r:id="rId38"/>
    <p:sldId id="584" r:id="rId39"/>
    <p:sldId id="540" r:id="rId40"/>
    <p:sldId id="541" r:id="rId41"/>
    <p:sldId id="543" r:id="rId42"/>
    <p:sldId id="544" r:id="rId43"/>
    <p:sldId id="545" r:id="rId44"/>
    <p:sldId id="546" r:id="rId45"/>
    <p:sldId id="547" r:id="rId46"/>
    <p:sldId id="550" r:id="rId47"/>
    <p:sldId id="456" r:id="rId48"/>
    <p:sldId id="458" r:id="rId49"/>
    <p:sldId id="457" r:id="rId50"/>
    <p:sldId id="459" r:id="rId51"/>
    <p:sldId id="558" r:id="rId52"/>
    <p:sldId id="559" r:id="rId53"/>
    <p:sldId id="560" r:id="rId54"/>
    <p:sldId id="561" r:id="rId55"/>
    <p:sldId id="562" r:id="rId56"/>
    <p:sldId id="585" r:id="rId57"/>
    <p:sldId id="563" r:id="rId58"/>
    <p:sldId id="565" r:id="rId59"/>
    <p:sldId id="572" r:id="rId60"/>
    <p:sldId id="574" r:id="rId61"/>
    <p:sldId id="575" r:id="rId62"/>
    <p:sldId id="576" r:id="rId63"/>
    <p:sldId id="554" r:id="rId64"/>
    <p:sldId id="1890" r:id="rId65"/>
    <p:sldId id="1891" r:id="rId66"/>
    <p:sldId id="1892" r:id="rId67"/>
    <p:sldId id="411" r:id="rId68"/>
    <p:sldId id="314" r:id="rId69"/>
    <p:sldId id="412" r:id="rId70"/>
    <p:sldId id="1889" r:id="rId71"/>
    <p:sldId id="976" r:id="rId72"/>
  </p:sldIdLst>
  <p:sldSz cx="9144000" cy="6858000" type="screen4x3"/>
  <p:notesSz cx="7099300" cy="10234613"/>
  <p:custDataLst>
    <p:tags r:id="rId7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yanz" initials="MOU" lastIdx="1" clrIdx="0">
    <p:extLst>
      <p:ext uri="{19B8F6BF-5375-455C-9EA6-DF929625EA0E}">
        <p15:presenceInfo xmlns:p15="http://schemas.microsoft.com/office/powerpoint/2012/main" userId="junyan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6"/>
    <p:restoredTop sz="78472"/>
  </p:normalViewPr>
  <p:slideViewPr>
    <p:cSldViewPr snapToObjects="1">
      <p:cViewPr varScale="1">
        <p:scale>
          <a:sx n="160" d="100"/>
          <a:sy n="160" d="100"/>
        </p:scale>
        <p:origin x="13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4.xml"/><Relationship Id="rId1" Type="http://schemas.openxmlformats.org/officeDocument/2006/relationships/slide" Target="slides/slide4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12T01:43:02.00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4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E409200-8687-1345-A1A6-C03EFACF2F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B627A56-81BD-0D41-B248-751C9F0D580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859E7BD8-DF78-2348-8D44-995E7B2B1CE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9F78135B-C330-DF43-BAFF-4A670CFAB19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5E892B2A-62FC-9044-94D5-4C085BCE4B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E263DA72-EC2B-5B45-BD62-E138F54A97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EB1164C-D93C-374C-8F51-B404402B989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949CA74F-586B-9E4E-8C00-D9719D4853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092700" cy="382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A52387E5-E887-264F-B5EE-FE48EBACE9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840288"/>
            <a:ext cx="52260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C6C7545F-2272-9E44-8202-D9027A7E3E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3C27F7ED-A64A-F54E-B648-B545A5C1F9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D9D8BB24-8C43-0A40-9671-2EE1DA0F2B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ormation_(mathematics)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442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38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9D0EB1F-F442-6F4C-9985-579E47E62D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3CC68E3-3935-B846-AD22-A3657BB5D774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6AECFBA-AD72-F148-8292-9CA6B14D9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270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D666EA79-505A-174E-9723-0DE8E84F9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Russian nesting doll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BB24-8C43-0A40-9671-2EE1DA0F2B19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117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Thompson explored the degree to which differences in the forms of related animals could be described by means of relatively simple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Transformation (mathematics)"/>
              </a:rPr>
              <a:t>mathematical transformations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BB24-8C43-0A40-9671-2EE1DA0F2B19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55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Solve it using linear equation system. </a:t>
                </a:r>
              </a:p>
              <a:p>
                <a:r>
                  <a:rPr lang="en-US" dirty="0"/>
                  <a:t>Or form it as a least </a:t>
                </a:r>
                <a:r>
                  <a:rPr lang="en-US"/>
                  <a:t>square problem. </a:t>
                </a:r>
                <a:endParaRPr lang="en-US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𝑎𝑟𝑔𝑚𝑖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for 3 points in each triangle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Solve it using linear equation system. </a:t>
                </a:r>
              </a:p>
              <a:p>
                <a:r>
                  <a:rPr lang="en-US" dirty="0"/>
                  <a:t>Or form it as a least </a:t>
                </a:r>
                <a:r>
                  <a:rPr lang="en-US"/>
                  <a:t>square problem. </a:t>
                </a:r>
                <a:endParaRPr lang="en-US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>
                    <a:latin typeface="Cambria Math" panose="02040503050406030204" pitchFamily="18" charset="0"/>
                  </a:rPr>
                  <a:t>𝑎𝑟𝑔𝑚𝑖𝑛_𝑇  |(|𝑇(𝑝_𝑖 )−𝑞_𝑖 |)|^2</a:t>
                </a:r>
                <a:r>
                  <a:rPr lang="en-US" dirty="0"/>
                  <a:t> for 3 points in each triangle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BB24-8C43-0A40-9671-2EE1DA0F2B19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29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ym typeface="Symbol" pitchFamily="2" charset="2"/>
              </a:rPr>
              <a:t>The Delaunay triangulation is the “best”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Symbol" pitchFamily="2" charset="2"/>
              </a:rPr>
              <a:t>Maximizes smallest angles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BB24-8C43-0A40-9671-2EE1DA0F2B19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56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Trigulation</a:t>
            </a:r>
            <a:r>
              <a:rPr lang="en-US" dirty="0"/>
              <a:t> requires lots of points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BB24-8C43-0A40-9671-2EE1DA0F2B19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40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Trigulation</a:t>
            </a:r>
            <a:r>
              <a:rPr lang="en-US" dirty="0"/>
              <a:t> requires lots of points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BB24-8C43-0A40-9671-2EE1DA0F2B19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3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Trigulation</a:t>
            </a:r>
            <a:r>
              <a:rPr lang="en-US" dirty="0"/>
              <a:t> requires lots of points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BB24-8C43-0A40-9671-2EE1DA0F2B19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73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06746D-8EA2-5146-BD04-991A5926E7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1BE53F-7983-7B4A-B852-9C3DA097E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35D559-8608-2B44-A60F-1A518EEAE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719CE-BFD8-5D4A-92D1-40030E05E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34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891FED-2939-C345-A04C-2BE1B26197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F514ED-7A5D-7746-924B-22D4A8B7A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DC6031-A29E-DF4C-8BF0-CF3DB0DE7F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EFEE1-9762-8442-ADBC-9918AB72F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6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CB51C5-2215-7C46-A4DC-A641EC9923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CBB73F-6E32-3E49-A9B4-35D4814E4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37B774-786C-D644-8D8E-AE4001DB9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E2105-54DD-D943-B54B-F810DDA7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61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3262A-377E-E74F-A326-807007263F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3A869-F257-364A-8A00-D6D2DD6880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486C53-9AC3-A249-AAAE-B9D9593C6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39DCF1-0407-5346-817A-1A7AAC173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849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B78C65-FE17-1A4C-93C5-4E561E02D2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3A40E6-5601-2B48-BF41-E97D6F6AE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3585E-F2AE-4D43-93BE-874E9A3F7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5C28A-0DF5-F146-B7D2-65908E5EB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53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6D0799-351A-7E47-A193-6D3E0699D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1CD3D4-E0AD-044D-8CAC-4E04524F2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39E4AC-1A54-FE42-BDBC-21395D50C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5EC5A-F228-B14D-9DB4-A749DEAE8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74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866722-FC6B-D643-BCBE-2AB883F5A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32D7FF-B94F-BE49-A23F-1E4ECAE9A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747130-FA91-1448-84B9-2AE18F469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958C5-AB32-104F-9F5F-5734BAC41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42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8EC01-45DA-D646-9C3F-9935B846F3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90784-A9BF-E94A-A1DF-D6D73A0CC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BB6F67-AEF1-A043-8916-50E6A3C8EA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181F5-05F4-1E48-A0D0-9CAAF265C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95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35E25A-5E0D-BC44-9DC5-C5394E8AFF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AEFD59-6010-6140-B698-D190C893D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5B4A59-92F8-9B44-A3AB-4336191BF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4A201-23C5-114A-97C9-061DC0768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62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29239F-3932-B340-AF9C-468CE9768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2FB7F7-2767-E240-BED3-4CA24AE04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4A73A8-3EA1-1445-9B51-73D3DD4E8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7CFD1-C324-704C-830E-6994704C9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449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0435C6-7333-AF45-B932-FC72065E3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8A6155-B67A-394E-B1C6-4B30D54BC1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0A56B6-AADC-6B4A-94B8-6F6BE8490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0D139-5D58-8C46-9FFB-DCA5B2CBB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1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79F12-A9F3-A443-B9AA-A796D360A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5B6E13-DD0C-C740-A73E-8FAF71F03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A6B11D-B6C9-9845-89C7-5EC8641EF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AA49A-542D-5D48-974D-38ACF397CA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5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80415C-A64C-624E-A23A-E2B4AF73E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6743D2-74E4-3447-BC2D-A18A675295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2104DD-6599-C240-A080-08423B636A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D3285-E501-A043-BBE5-8FEF799EF4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93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D0AFC5-0170-564F-B63A-2FA8DF773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3F090C-4B4E-134A-AD87-189055140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EF15947-17F9-8145-9EAB-A62EAA05D0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F1BC80-65B3-034A-BFA8-2FB84D0FA8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B2D073-51DF-164D-9008-0023991525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7135410-28DA-BB47-9EA5-071EAE1F11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7CC53460-1AE5-C043-9F15-3E1259C02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7.e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5.emf"/><Relationship Id="rId4" Type="http://schemas.openxmlformats.org/officeDocument/2006/relationships/image" Target="../media/image22.emf"/><Relationship Id="rId9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45.png"/><Relationship Id="rId5" Type="http://schemas.openxmlformats.org/officeDocument/2006/relationships/hyperlink" Target="http://en.wikipedia.org/wiki/D'Arcy_Thompson" TargetMode="External"/><Relationship Id="rId10" Type="http://schemas.openxmlformats.org/officeDocument/2006/relationships/oleObject" Target="../embeddings/oleObject35.bin"/><Relationship Id="rId4" Type="http://schemas.openxmlformats.org/officeDocument/2006/relationships/hyperlink" Target="http://www-groups.dcs.st-and.ac.uk/~history/Miscellaneous/darcy.html" TargetMode="External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3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3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3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8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4.png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49.jpe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UDIoN-_Hxs?feature=oembed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image-synthesis.github.i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4824155"/>
            <a:ext cx="9144000" cy="1440160"/>
          </a:xfrm>
          <a:prstGeom prst="rect">
            <a:avLst/>
          </a:prstGeom>
        </p:spPr>
        <p:txBody>
          <a:bodyPr vert="horz" lIns="81639" tIns="40819" rIns="81639" bIns="40819" rtlCol="0">
            <a:normAutofit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3250" dirty="0">
                <a:latin typeface="+mj-lt"/>
                <a:ea typeface="+mj-ea"/>
                <a:cs typeface="+mj-cs"/>
              </a:rPr>
              <a:t>Jun-Yan Zhu</a:t>
            </a:r>
            <a:br>
              <a:rPr lang="en-US" sz="4063" dirty="0">
                <a:latin typeface="+mj-lt"/>
                <a:ea typeface="+mj-ea"/>
                <a:cs typeface="+mj-cs"/>
              </a:rPr>
            </a:br>
            <a:r>
              <a:rPr lang="en-US" altLang="zh-CN" sz="2250" dirty="0">
                <a:latin typeface="Calibri" charset="0"/>
                <a:cs typeface="Calibri" charset="0"/>
              </a:rPr>
              <a:t>16-726 Learning-based Image Synthesis, Spring 2021</a:t>
            </a:r>
            <a:endParaRPr lang="en-US" sz="2250" dirty="0">
              <a:latin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57E94-1299-CC48-9A60-BA46EFD5C31D}"/>
              </a:ext>
            </a:extLst>
          </p:cNvPr>
          <p:cNvSpPr txBox="1"/>
          <p:nvPr/>
        </p:nvSpPr>
        <p:spPr>
          <a:xfrm>
            <a:off x="-354330" y="2114550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5B1D85-B036-1845-8795-CAC51CAC15ED}"/>
              </a:ext>
            </a:extLst>
          </p:cNvPr>
          <p:cNvSpPr txBox="1">
            <a:spLocks/>
          </p:cNvSpPr>
          <p:nvPr/>
        </p:nvSpPr>
        <p:spPr>
          <a:xfrm>
            <a:off x="0" y="3971300"/>
            <a:ext cx="9141958" cy="1122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500"/>
              </a:lnSpc>
            </a:pPr>
            <a:r>
              <a:rPr lang="en-US" altLang="zh-CN" sz="4250" dirty="0"/>
              <a:t>Global and Local Image Warping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800E3-65A5-9342-9F84-2D511FA8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</a:t>
            </a:fld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508EE3-6F2A-F542-8822-F526A3C65694}"/>
              </a:ext>
            </a:extLst>
          </p:cNvPr>
          <p:cNvSpPr/>
          <p:nvPr/>
        </p:nvSpPr>
        <p:spPr>
          <a:xfrm>
            <a:off x="3851920" y="3079527"/>
            <a:ext cx="135294" cy="169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419742EA-3FAB-854B-A207-ABAB85438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8229600" cy="24046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798C17-DD71-F24F-83A7-BD5CBEAFE280}"/>
              </a:ext>
            </a:extLst>
          </p:cNvPr>
          <p:cNvSpPr txBox="1"/>
          <p:nvPr/>
        </p:nvSpPr>
        <p:spPr>
          <a:xfrm flipH="1">
            <a:off x="38100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© Schaefer et al., SIGGRAPH 2006 </a:t>
            </a:r>
          </a:p>
        </p:txBody>
      </p:sp>
    </p:spTree>
    <p:extLst>
      <p:ext uri="{BB962C8B-B14F-4D97-AF65-F5344CB8AC3E}">
        <p14:creationId xmlns:p14="http://schemas.microsoft.com/office/powerpoint/2010/main" val="1310939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AAD2CF8-08BF-584C-8108-B3FC73CAB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76C242C3-8DA7-234F-84CF-27102B481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1498600"/>
            <a:ext cx="22907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CC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CC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</p:txBody>
      </p:sp>
      <p:grpSp>
        <p:nvGrpSpPr>
          <p:cNvPr id="11268" name="Group 4">
            <a:extLst>
              <a:ext uri="{FF2B5EF4-FFF2-40B4-BE49-F238E27FC236}">
                <a16:creationId xmlns:a16="http://schemas.microsoft.com/office/drawing/2014/main" id="{5A9704CB-E928-A041-A696-C3F279BBA78E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11270" name="Oval 5">
              <a:extLst>
                <a:ext uri="{FF2B5EF4-FFF2-40B4-BE49-F238E27FC236}">
                  <a16:creationId xmlns:a16="http://schemas.microsoft.com/office/drawing/2014/main" id="{D03E5D4E-F522-5E4E-B170-E8418AD46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71" name="Line 6">
              <a:extLst>
                <a:ext uri="{FF2B5EF4-FFF2-40B4-BE49-F238E27FC236}">
                  <a16:creationId xmlns:a16="http://schemas.microsoft.com/office/drawing/2014/main" id="{343206F8-AF82-F141-A4E6-92BF2E728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2" name="Line 7">
              <a:extLst>
                <a:ext uri="{FF2B5EF4-FFF2-40B4-BE49-F238E27FC236}">
                  <a16:creationId xmlns:a16="http://schemas.microsoft.com/office/drawing/2014/main" id="{EDA098E7-26FE-B243-8390-E24634A4D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Oval 8">
              <a:extLst>
                <a:ext uri="{FF2B5EF4-FFF2-40B4-BE49-F238E27FC236}">
                  <a16:creationId xmlns:a16="http://schemas.microsoft.com/office/drawing/2014/main" id="{3C4FDAB9-EA2C-6447-AB35-021C3B7FA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74" name="Line 9">
              <a:extLst>
                <a:ext uri="{FF2B5EF4-FFF2-40B4-BE49-F238E27FC236}">
                  <a16:creationId xmlns:a16="http://schemas.microsoft.com/office/drawing/2014/main" id="{A4959589-D380-A745-B691-C25F8488CC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5" name="Line 10">
              <a:extLst>
                <a:ext uri="{FF2B5EF4-FFF2-40B4-BE49-F238E27FC236}">
                  <a16:creationId xmlns:a16="http://schemas.microsoft.com/office/drawing/2014/main" id="{A1E28B3D-921A-F146-9907-FB60D49D66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Text Box 11">
              <a:extLst>
                <a:ext uri="{FF2B5EF4-FFF2-40B4-BE49-F238E27FC236}">
                  <a16:creationId xmlns:a16="http://schemas.microsoft.com/office/drawing/2014/main" id="{89E67C84-C455-2742-B056-DC4F0AF7A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1277" name="Text Box 12">
              <a:extLst>
                <a:ext uri="{FF2B5EF4-FFF2-40B4-BE49-F238E27FC236}">
                  <a16:creationId xmlns:a16="http://schemas.microsoft.com/office/drawing/2014/main" id="{872BF802-78BB-0046-BB34-EC971569A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1278" name="Text Box 13">
              <a:extLst>
                <a:ext uri="{FF2B5EF4-FFF2-40B4-BE49-F238E27FC236}">
                  <a16:creationId xmlns:a16="http://schemas.microsoft.com/office/drawing/2014/main" id="{5656AA3B-0F9E-6A47-9E1F-02864A820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11269" name="Rectangle 14">
            <a:extLst>
              <a:ext uri="{FF2B5EF4-FFF2-40B4-BE49-F238E27FC236}">
                <a16:creationId xmlns:a16="http://schemas.microsoft.com/office/drawing/2014/main" id="{7FEB8B05-090D-5544-8BC7-EA3283819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Symbol" pitchFamily="2" charset="2"/>
                <a:sym typeface="Symbol" pitchFamily="2" charset="2"/>
              </a:rPr>
              <a:t>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30F809-0DFC-214F-8DF3-C6D144F1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27B32AC-7117-144D-AA7E-DE0EE109C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25D5815C-F60F-1445-9CD3-ECEB5C46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1498600"/>
            <a:ext cx="45862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C3300"/>
                </a:solidFill>
                <a:latin typeface="Times New Roman" panose="02020603050405020304" pitchFamily="18" charset="0"/>
              </a:rPr>
              <a:t>Trig Identity…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cos(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 – r sin(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sin(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cos(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 + r cos(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sin(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CC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</p:txBody>
      </p:sp>
      <p:grpSp>
        <p:nvGrpSpPr>
          <p:cNvPr id="12292" name="Group 4">
            <a:extLst>
              <a:ext uri="{FF2B5EF4-FFF2-40B4-BE49-F238E27FC236}">
                <a16:creationId xmlns:a16="http://schemas.microsoft.com/office/drawing/2014/main" id="{816022DA-6249-6048-AB65-D573D4A525BA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12295" name="Oval 5">
              <a:extLst>
                <a:ext uri="{FF2B5EF4-FFF2-40B4-BE49-F238E27FC236}">
                  <a16:creationId xmlns:a16="http://schemas.microsoft.com/office/drawing/2014/main" id="{8E61F626-0216-D14E-A1E1-4F1BC3019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296" name="Line 6">
              <a:extLst>
                <a:ext uri="{FF2B5EF4-FFF2-40B4-BE49-F238E27FC236}">
                  <a16:creationId xmlns:a16="http://schemas.microsoft.com/office/drawing/2014/main" id="{4E53BB0F-3B1B-3940-B802-62209DFB5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7" name="Line 7">
              <a:extLst>
                <a:ext uri="{FF2B5EF4-FFF2-40B4-BE49-F238E27FC236}">
                  <a16:creationId xmlns:a16="http://schemas.microsoft.com/office/drawing/2014/main" id="{B42C2C07-F7D3-444C-AB46-4C2DFDB05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Oval 8">
              <a:extLst>
                <a:ext uri="{FF2B5EF4-FFF2-40B4-BE49-F238E27FC236}">
                  <a16:creationId xmlns:a16="http://schemas.microsoft.com/office/drawing/2014/main" id="{8520EB04-F32D-174B-A9C2-B4C61FD92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299" name="Line 9">
              <a:extLst>
                <a:ext uri="{FF2B5EF4-FFF2-40B4-BE49-F238E27FC236}">
                  <a16:creationId xmlns:a16="http://schemas.microsoft.com/office/drawing/2014/main" id="{B4ED85F2-756B-154C-BBF8-883A31BCAB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Line 10">
              <a:extLst>
                <a:ext uri="{FF2B5EF4-FFF2-40B4-BE49-F238E27FC236}">
                  <a16:creationId xmlns:a16="http://schemas.microsoft.com/office/drawing/2014/main" id="{19A5088C-54DB-5148-904F-3F3344FAF89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Text Box 11">
              <a:extLst>
                <a:ext uri="{FF2B5EF4-FFF2-40B4-BE49-F238E27FC236}">
                  <a16:creationId xmlns:a16="http://schemas.microsoft.com/office/drawing/2014/main" id="{24F9C6CE-3F6C-A940-8500-C42EBB39D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2302" name="Text Box 12">
              <a:extLst>
                <a:ext uri="{FF2B5EF4-FFF2-40B4-BE49-F238E27FC236}">
                  <a16:creationId xmlns:a16="http://schemas.microsoft.com/office/drawing/2014/main" id="{9B0FBDBC-07B7-3D47-B558-60610CBD7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2303" name="Text Box 13">
              <a:extLst>
                <a:ext uri="{FF2B5EF4-FFF2-40B4-BE49-F238E27FC236}">
                  <a16:creationId xmlns:a16="http://schemas.microsoft.com/office/drawing/2014/main" id="{4E9BBDE2-155C-7241-B08A-3B8838EE7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12293" name="Rectangle 14">
            <a:extLst>
              <a:ext uri="{FF2B5EF4-FFF2-40B4-BE49-F238E27FC236}">
                <a16:creationId xmlns:a16="http://schemas.microsoft.com/office/drawing/2014/main" id="{40DA95A3-870F-F542-B6E9-DC55FCE5A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Symbol" pitchFamily="2" charset="2"/>
                <a:sym typeface="Symbol" pitchFamily="2" charset="2"/>
              </a:rPr>
              <a:t>f</a:t>
            </a:r>
          </a:p>
        </p:txBody>
      </p:sp>
      <p:sp>
        <p:nvSpPr>
          <p:cNvPr id="12294" name="Freeform 15">
            <a:extLst>
              <a:ext uri="{FF2B5EF4-FFF2-40B4-BE49-F238E27FC236}">
                <a16:creationId xmlns:a16="http://schemas.microsoft.com/office/drawing/2014/main" id="{EA6A1739-250E-F343-9768-7F9922373E8A}"/>
              </a:ext>
            </a:extLst>
          </p:cNvPr>
          <p:cNvSpPr>
            <a:spLocks/>
          </p:cNvSpPr>
          <p:nvPr/>
        </p:nvSpPr>
        <p:spPr bwMode="auto">
          <a:xfrm>
            <a:off x="6469063" y="2514600"/>
            <a:ext cx="508000" cy="1219200"/>
          </a:xfrm>
          <a:custGeom>
            <a:avLst/>
            <a:gdLst>
              <a:gd name="T0" fmla="*/ 0 w 360"/>
              <a:gd name="T1" fmla="*/ 0 h 768"/>
              <a:gd name="T2" fmla="*/ 2147483647 w 360"/>
              <a:gd name="T3" fmla="*/ 2147483647 h 768"/>
              <a:gd name="T4" fmla="*/ 2147483647 w 360"/>
              <a:gd name="T5" fmla="*/ 2147483647 h 768"/>
              <a:gd name="T6" fmla="*/ 0 60000 65536"/>
              <a:gd name="T7" fmla="*/ 0 60000 65536"/>
              <a:gd name="T8" fmla="*/ 0 60000 65536"/>
              <a:gd name="T9" fmla="*/ 0 w 360"/>
              <a:gd name="T10" fmla="*/ 0 h 768"/>
              <a:gd name="T11" fmla="*/ 360 w 360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768">
                <a:moveTo>
                  <a:pt x="0" y="0"/>
                </a:moveTo>
                <a:cubicBezTo>
                  <a:pt x="156" y="104"/>
                  <a:pt x="312" y="208"/>
                  <a:pt x="336" y="336"/>
                </a:cubicBezTo>
                <a:cubicBezTo>
                  <a:pt x="360" y="464"/>
                  <a:pt x="176" y="696"/>
                  <a:pt x="144" y="7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6ECA0-ADC7-A04D-9637-94B3A077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E3D9018-8F8F-5945-9F54-FE8D329DD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AEE45D0B-D06F-E242-882A-00E772217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1524000"/>
            <a:ext cx="456565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C3300"/>
                </a:solidFill>
                <a:latin typeface="Times New Roman" panose="02020603050405020304" pitchFamily="18" charset="0"/>
              </a:rPr>
              <a:t>Trig Identity…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cos(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 – r sin(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sin(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cos(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 + r cos(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sin(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C3300"/>
                </a:solidFill>
                <a:latin typeface="Times New Roman" panose="02020603050405020304" pitchFamily="18" charset="0"/>
              </a:rPr>
              <a:t>Substitute…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x </a:t>
            </a:r>
            <a:r>
              <a:rPr lang="en-US" altLang="en-US" b="1">
                <a:latin typeface="Times New Roman" panose="02020603050405020304" pitchFamily="18" charset="0"/>
              </a:rPr>
              <a:t>cos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) - y </a:t>
            </a: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y’ = x </a:t>
            </a: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() + y </a:t>
            </a: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cos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</p:txBody>
      </p:sp>
      <p:grpSp>
        <p:nvGrpSpPr>
          <p:cNvPr id="13316" name="Group 4">
            <a:extLst>
              <a:ext uri="{FF2B5EF4-FFF2-40B4-BE49-F238E27FC236}">
                <a16:creationId xmlns:a16="http://schemas.microsoft.com/office/drawing/2014/main" id="{A2F46D1A-56FA-2047-8B79-E8036F750CF7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13320" name="Oval 5">
              <a:extLst>
                <a:ext uri="{FF2B5EF4-FFF2-40B4-BE49-F238E27FC236}">
                  <a16:creationId xmlns:a16="http://schemas.microsoft.com/office/drawing/2014/main" id="{5734AABD-41B5-5D49-A527-A73BFEC12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321" name="Line 6">
              <a:extLst>
                <a:ext uri="{FF2B5EF4-FFF2-40B4-BE49-F238E27FC236}">
                  <a16:creationId xmlns:a16="http://schemas.microsoft.com/office/drawing/2014/main" id="{9B99C4B3-7597-5C41-B0C2-CDF38819F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2" name="Line 7">
              <a:extLst>
                <a:ext uri="{FF2B5EF4-FFF2-40B4-BE49-F238E27FC236}">
                  <a16:creationId xmlns:a16="http://schemas.microsoft.com/office/drawing/2014/main" id="{3C0ECE50-95F2-214F-9057-B7C07E823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Oval 8">
              <a:extLst>
                <a:ext uri="{FF2B5EF4-FFF2-40B4-BE49-F238E27FC236}">
                  <a16:creationId xmlns:a16="http://schemas.microsoft.com/office/drawing/2014/main" id="{106C4498-522E-9948-8C37-516E3430D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324" name="Line 9">
              <a:extLst>
                <a:ext uri="{FF2B5EF4-FFF2-40B4-BE49-F238E27FC236}">
                  <a16:creationId xmlns:a16="http://schemas.microsoft.com/office/drawing/2014/main" id="{5EE0F585-A503-454C-A3B3-B0F670902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Line 10">
              <a:extLst>
                <a:ext uri="{FF2B5EF4-FFF2-40B4-BE49-F238E27FC236}">
                  <a16:creationId xmlns:a16="http://schemas.microsoft.com/office/drawing/2014/main" id="{66CB26A2-CE12-5040-B105-95B49C6D5CE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Text Box 11">
              <a:extLst>
                <a:ext uri="{FF2B5EF4-FFF2-40B4-BE49-F238E27FC236}">
                  <a16:creationId xmlns:a16="http://schemas.microsoft.com/office/drawing/2014/main" id="{7583A2E8-0D6E-1140-B6D0-D92960EBB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3327" name="Text Box 12">
              <a:extLst>
                <a:ext uri="{FF2B5EF4-FFF2-40B4-BE49-F238E27FC236}">
                  <a16:creationId xmlns:a16="http://schemas.microsoft.com/office/drawing/2014/main" id="{0DEA305B-90F9-624A-98C0-C244A3C5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3328" name="Text Box 13">
              <a:extLst>
                <a:ext uri="{FF2B5EF4-FFF2-40B4-BE49-F238E27FC236}">
                  <a16:creationId xmlns:a16="http://schemas.microsoft.com/office/drawing/2014/main" id="{539E316F-29BE-F444-914B-B1B6FDE73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13317" name="Rectangle 14">
            <a:extLst>
              <a:ext uri="{FF2B5EF4-FFF2-40B4-BE49-F238E27FC236}">
                <a16:creationId xmlns:a16="http://schemas.microsoft.com/office/drawing/2014/main" id="{00E1551D-7490-1D4A-A46C-F0C7B38D5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Symbol" pitchFamily="2" charset="2"/>
                <a:sym typeface="Symbol" pitchFamily="2" charset="2"/>
              </a:rPr>
              <a:t>f</a:t>
            </a:r>
          </a:p>
        </p:txBody>
      </p:sp>
      <p:sp>
        <p:nvSpPr>
          <p:cNvPr id="13318" name="Freeform 15">
            <a:extLst>
              <a:ext uri="{FF2B5EF4-FFF2-40B4-BE49-F238E27FC236}">
                <a16:creationId xmlns:a16="http://schemas.microsoft.com/office/drawing/2014/main" id="{EC64BDE9-11CA-5C4F-AD8E-4152C1BAEFC9}"/>
              </a:ext>
            </a:extLst>
          </p:cNvPr>
          <p:cNvSpPr>
            <a:spLocks/>
          </p:cNvSpPr>
          <p:nvPr/>
        </p:nvSpPr>
        <p:spPr bwMode="auto">
          <a:xfrm>
            <a:off x="6469063" y="2514600"/>
            <a:ext cx="508000" cy="1219200"/>
          </a:xfrm>
          <a:custGeom>
            <a:avLst/>
            <a:gdLst>
              <a:gd name="T0" fmla="*/ 0 w 360"/>
              <a:gd name="T1" fmla="*/ 0 h 768"/>
              <a:gd name="T2" fmla="*/ 2147483647 w 360"/>
              <a:gd name="T3" fmla="*/ 2147483647 h 768"/>
              <a:gd name="T4" fmla="*/ 2147483647 w 360"/>
              <a:gd name="T5" fmla="*/ 2147483647 h 768"/>
              <a:gd name="T6" fmla="*/ 0 60000 65536"/>
              <a:gd name="T7" fmla="*/ 0 60000 65536"/>
              <a:gd name="T8" fmla="*/ 0 60000 65536"/>
              <a:gd name="T9" fmla="*/ 0 w 360"/>
              <a:gd name="T10" fmla="*/ 0 h 768"/>
              <a:gd name="T11" fmla="*/ 360 w 360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768">
                <a:moveTo>
                  <a:pt x="0" y="0"/>
                </a:moveTo>
                <a:cubicBezTo>
                  <a:pt x="156" y="104"/>
                  <a:pt x="312" y="208"/>
                  <a:pt x="336" y="336"/>
                </a:cubicBezTo>
                <a:cubicBezTo>
                  <a:pt x="360" y="464"/>
                  <a:pt x="176" y="696"/>
                  <a:pt x="144" y="7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Freeform 16">
            <a:extLst>
              <a:ext uri="{FF2B5EF4-FFF2-40B4-BE49-F238E27FC236}">
                <a16:creationId xmlns:a16="http://schemas.microsoft.com/office/drawing/2014/main" id="{00E97822-3B37-574E-BA1B-2AC05B2C02CF}"/>
              </a:ext>
            </a:extLst>
          </p:cNvPr>
          <p:cNvSpPr>
            <a:spLocks/>
          </p:cNvSpPr>
          <p:nvPr/>
        </p:nvSpPr>
        <p:spPr bwMode="auto">
          <a:xfrm>
            <a:off x="4006850" y="1828800"/>
            <a:ext cx="1039813" cy="3429000"/>
          </a:xfrm>
          <a:custGeom>
            <a:avLst/>
            <a:gdLst>
              <a:gd name="T0" fmla="*/ 2147483647 w 736"/>
              <a:gd name="T1" fmla="*/ 0 h 2160"/>
              <a:gd name="T2" fmla="*/ 2147483647 w 736"/>
              <a:gd name="T3" fmla="*/ 2147483647 h 2160"/>
              <a:gd name="T4" fmla="*/ 2147483647 w 736"/>
              <a:gd name="T5" fmla="*/ 2147483647 h 2160"/>
              <a:gd name="T6" fmla="*/ 0 60000 65536"/>
              <a:gd name="T7" fmla="*/ 0 60000 65536"/>
              <a:gd name="T8" fmla="*/ 0 60000 65536"/>
              <a:gd name="T9" fmla="*/ 0 w 736"/>
              <a:gd name="T10" fmla="*/ 0 h 2160"/>
              <a:gd name="T11" fmla="*/ 736 w 736"/>
              <a:gd name="T12" fmla="*/ 2160 h 2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6" h="2160">
                <a:moveTo>
                  <a:pt x="352" y="0"/>
                </a:moveTo>
                <a:cubicBezTo>
                  <a:pt x="176" y="660"/>
                  <a:pt x="0" y="1320"/>
                  <a:pt x="64" y="1680"/>
                </a:cubicBezTo>
                <a:cubicBezTo>
                  <a:pt x="128" y="2040"/>
                  <a:pt x="624" y="2080"/>
                  <a:pt x="736" y="21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73346-992E-B747-942A-B5A96651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CF89E96-D355-9D4D-B1AB-A250E1D23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720899" name="Rectangle 3">
            <a:extLst>
              <a:ext uri="{FF2B5EF4-FFF2-40B4-BE49-F238E27FC236}">
                <a16:creationId xmlns:a16="http://schemas.microsoft.com/office/drawing/2014/main" id="{FCB92725-0437-404F-8908-EAA03E2897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/>
            <a:r>
              <a:rPr lang="en-US" altLang="en-US" sz="2000"/>
              <a:t>This is easy to capture in matrix form:</a:t>
            </a:r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r>
              <a:rPr lang="en-US" altLang="en-US" sz="2000"/>
              <a:t>Even though sin(</a:t>
            </a:r>
            <a:r>
              <a:rPr lang="en-US" altLang="en-US" sz="2000">
                <a:latin typeface="Symbol" pitchFamily="2" charset="2"/>
              </a:rPr>
              <a:t>q</a:t>
            </a:r>
            <a:r>
              <a:rPr lang="en-US" altLang="en-US" sz="2000"/>
              <a:t>) and cos(</a:t>
            </a:r>
            <a:r>
              <a:rPr lang="en-US" altLang="en-US" sz="2000">
                <a:latin typeface="Symbol" pitchFamily="2" charset="2"/>
              </a:rPr>
              <a:t>q</a:t>
            </a:r>
            <a:r>
              <a:rPr lang="en-US" altLang="en-US" sz="2000"/>
              <a:t>) are nonlinear functions of </a:t>
            </a:r>
            <a:r>
              <a:rPr lang="en-US" altLang="en-US" sz="2000">
                <a:latin typeface="Symbol" pitchFamily="2" charset="2"/>
              </a:rPr>
              <a:t>q</a:t>
            </a:r>
            <a:r>
              <a:rPr lang="en-US" altLang="en-US" sz="2000"/>
              <a:t>,</a:t>
            </a:r>
          </a:p>
          <a:p>
            <a:pPr lvl="1"/>
            <a:r>
              <a:rPr lang="en-US" altLang="en-US" sz="1800" b="1" i="1"/>
              <a:t>x’ is a linear combination of x and y</a:t>
            </a:r>
          </a:p>
          <a:p>
            <a:pPr lvl="1"/>
            <a:r>
              <a:rPr lang="en-US" altLang="en-US" sz="1800" b="1" i="1"/>
              <a:t>y’ is a linear combination of x and y</a:t>
            </a:r>
          </a:p>
          <a:p>
            <a:pPr lvl="1"/>
            <a:endParaRPr lang="en-US" altLang="en-US" sz="1800" b="1" i="1"/>
          </a:p>
          <a:p>
            <a:pPr marL="0" indent="0"/>
            <a:r>
              <a:rPr lang="en-US" altLang="en-US" sz="2000"/>
              <a:t>What is the inverse transformation?</a:t>
            </a:r>
          </a:p>
          <a:p>
            <a:pPr lvl="1"/>
            <a:r>
              <a:rPr lang="en-US" altLang="en-US" sz="1800"/>
              <a:t>Rotation by –</a:t>
            </a:r>
            <a:r>
              <a:rPr lang="en-US" altLang="en-US" sz="1800">
                <a:latin typeface="Symbol" pitchFamily="2" charset="2"/>
              </a:rPr>
              <a:t>q</a:t>
            </a:r>
            <a:endParaRPr lang="en-US" altLang="en-US" sz="1800"/>
          </a:p>
          <a:p>
            <a:pPr lvl="1"/>
            <a:r>
              <a:rPr lang="en-US" altLang="en-US" sz="1800"/>
              <a:t>For rotation matrices</a:t>
            </a:r>
          </a:p>
        </p:txBody>
      </p:sp>
      <p:graphicFrame>
        <p:nvGraphicFramePr>
          <p:cNvPr id="14340" name="Object 4">
            <a:extLst>
              <a:ext uri="{FF2B5EF4-FFF2-40B4-BE49-F238E27FC236}">
                <a16:creationId xmlns:a16="http://schemas.microsoft.com/office/drawing/2014/main" id="{7EFB6445-1229-EB4B-9E8B-1E9B2622D9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3" imgW="40957500" imgH="10820400" progId="Equation.3">
                  <p:embed/>
                </p:oleObj>
              </mc:Choice>
              <mc:Fallback>
                <p:oleObj name="Equation" r:id="rId3" imgW="40957500" imgH="10820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>
            <a:extLst>
              <a:ext uri="{FF2B5EF4-FFF2-40B4-BE49-F238E27FC236}">
                <a16:creationId xmlns:a16="http://schemas.microsoft.com/office/drawing/2014/main" id="{B81C1A41-37E6-FB4D-BD78-BF060408CE5A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Equation" r:id="rId5" imgW="13754100" imgH="4394200" progId="Equation.3">
                  <p:embed/>
                </p:oleObj>
              </mc:Choice>
              <mc:Fallback>
                <p:oleObj name="Equation" r:id="rId5" imgW="13754100" imgH="439420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AutoShape 7">
            <a:extLst>
              <a:ext uri="{FF2B5EF4-FFF2-40B4-BE49-F238E27FC236}">
                <a16:creationId xmlns:a16="http://schemas.microsoft.com/office/drawing/2014/main" id="{A5AF7EE3-B662-2945-ABB5-F3AB9F045596}"/>
              </a:ext>
            </a:extLst>
          </p:cNvPr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3" name="Text Box 8">
            <a:extLst>
              <a:ext uri="{FF2B5EF4-FFF2-40B4-BE49-F238E27FC236}">
                <a16:creationId xmlns:a16="http://schemas.microsoft.com/office/drawing/2014/main" id="{12C22A11-38F2-F644-A022-E353B5E4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6CE088-8A55-0E4F-9728-2FC73284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DCF1-0407-5346-817A-1A7AAC1737CF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CCC7826-8C2B-734E-886F-FB147BDD5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B3F0EBB-A0E7-1343-B39A-EDB39C113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4597F7C9-5193-3F47-9988-3145F481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2667000"/>
            <a:ext cx="185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Identity?</a:t>
            </a:r>
          </a:p>
        </p:txBody>
      </p:sp>
      <p:graphicFrame>
        <p:nvGraphicFramePr>
          <p:cNvPr id="15365" name="Object 5">
            <a:extLst>
              <a:ext uri="{FF2B5EF4-FFF2-40B4-BE49-F238E27FC236}">
                <a16:creationId xmlns:a16="http://schemas.microsoft.com/office/drawing/2014/main" id="{0DCC0F42-2AC8-0046-B7D7-D5B40F51C0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2538" y="3276600"/>
          <a:ext cx="962025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4" name="Equation" r:id="rId3" imgW="8775700" imgH="8191500" progId="Equation.3">
                  <p:embed/>
                </p:oleObj>
              </mc:Choice>
              <mc:Fallback>
                <p:oleObj name="Equation" r:id="rId3" imgW="8775700" imgH="819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3276600"/>
                        <a:ext cx="962025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4998" name="Object 6">
            <a:extLst>
              <a:ext uri="{FF2B5EF4-FFF2-40B4-BE49-F238E27FC236}">
                <a16:creationId xmlns:a16="http://schemas.microsoft.com/office/drawing/2014/main" id="{1520CC46-940B-394D-86A1-A21650034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8900" y="3200400"/>
          <a:ext cx="27225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5" name="Equation" r:id="rId5" imgW="24866600" imgH="8775700" progId="Equation.3">
                  <p:embed/>
                </p:oleObj>
              </mc:Choice>
              <mc:Fallback>
                <p:oleObj name="Equation" r:id="rId5" imgW="24866600" imgH="8775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900" y="3200400"/>
                        <a:ext cx="27225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7">
            <a:extLst>
              <a:ext uri="{FF2B5EF4-FFF2-40B4-BE49-F238E27FC236}">
                <a16:creationId xmlns:a16="http://schemas.microsoft.com/office/drawing/2014/main" id="{EF3D3F56-9795-C54E-A845-7F4CB40E5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419600"/>
            <a:ext cx="3440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Scale around (0,0)?</a:t>
            </a:r>
          </a:p>
        </p:txBody>
      </p:sp>
      <p:graphicFrame>
        <p:nvGraphicFramePr>
          <p:cNvPr id="15368" name="Object 8">
            <a:extLst>
              <a:ext uri="{FF2B5EF4-FFF2-40B4-BE49-F238E27FC236}">
                <a16:creationId xmlns:a16="http://schemas.microsoft.com/office/drawing/2014/main" id="{89A47A92-6382-844D-A8A8-D10D8F6733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0788" y="4870450"/>
          <a:ext cx="1631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name="Equation" r:id="rId7" imgW="14922500" imgH="11112500" progId="Equation.3">
                  <p:embed/>
                </p:oleObj>
              </mc:Choice>
              <mc:Fallback>
                <p:oleObj name="Equation" r:id="rId7" imgW="14922500" imgH="11112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4870450"/>
                        <a:ext cx="163195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001" name="Object 9">
            <a:extLst>
              <a:ext uri="{FF2B5EF4-FFF2-40B4-BE49-F238E27FC236}">
                <a16:creationId xmlns:a16="http://schemas.microsoft.com/office/drawing/2014/main" id="{D83C997C-FD15-0F43-BC6F-8D7D506157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7150" y="4902200"/>
          <a:ext cx="3108325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Equation" r:id="rId9" imgW="28384500" imgH="11112500" progId="Equation.3">
                  <p:embed/>
                </p:oleObj>
              </mc:Choice>
              <mc:Fallback>
                <p:oleObj name="Equation" r:id="rId9" imgW="28384500" imgH="11112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4902200"/>
                        <a:ext cx="3108325" cy="121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E12D52-739B-DF45-BEE7-5B828A69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D1CDC21-E47A-0E4E-8456-510052670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AB04FC1-D3ED-C349-821E-002570578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12342B61-0289-0142-B5D5-D47076637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81288"/>
            <a:ext cx="3579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Rotate around (0,0)?</a:t>
            </a:r>
          </a:p>
        </p:txBody>
      </p:sp>
      <p:graphicFrame>
        <p:nvGraphicFramePr>
          <p:cNvPr id="16389" name="Object 5">
            <a:extLst>
              <a:ext uri="{FF2B5EF4-FFF2-40B4-BE49-F238E27FC236}">
                <a16:creationId xmlns:a16="http://schemas.microsoft.com/office/drawing/2014/main" id="{2241379A-85CC-3242-BBE1-F055E9D8E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3382963"/>
          <a:ext cx="32242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8" name="Equation" r:id="rId3" imgW="33642300" imgH="8191500" progId="Equation.3">
                  <p:embed/>
                </p:oleObj>
              </mc:Choice>
              <mc:Fallback>
                <p:oleObj name="Equation" r:id="rId3" imgW="33642300" imgH="819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82963"/>
                        <a:ext cx="3224213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2" name="Object 6">
            <a:extLst>
              <a:ext uri="{FF2B5EF4-FFF2-40B4-BE49-F238E27FC236}">
                <a16:creationId xmlns:a16="http://schemas.microsoft.com/office/drawing/2014/main" id="{7BC0F00A-4761-B54C-954E-D6DA08017A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6500" y="3327400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Equation" r:id="rId5" imgW="39204900" imgH="10528300" progId="Equation.3">
                  <p:embed/>
                </p:oleObj>
              </mc:Choice>
              <mc:Fallback>
                <p:oleObj name="Equation" r:id="rId5" imgW="392049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327400"/>
                        <a:ext cx="345440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7">
            <a:extLst>
              <a:ext uri="{FF2B5EF4-FFF2-40B4-BE49-F238E27FC236}">
                <a16:creationId xmlns:a16="http://schemas.microsoft.com/office/drawing/2014/main" id="{01651872-60F2-DD44-B3E0-1C7DE45E9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86288"/>
            <a:ext cx="167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Shear?</a:t>
            </a:r>
          </a:p>
        </p:txBody>
      </p:sp>
      <p:graphicFrame>
        <p:nvGraphicFramePr>
          <p:cNvPr id="16392" name="Object 8">
            <a:extLst>
              <a:ext uri="{FF2B5EF4-FFF2-40B4-BE49-F238E27FC236}">
                <a16:creationId xmlns:a16="http://schemas.microsoft.com/office/drawing/2014/main" id="{C6242460-36D3-AF49-92C4-1DA2A40D02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1725" y="5176838"/>
          <a:ext cx="2101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Equation" r:id="rId7" imgW="21945600" imgH="10528300" progId="Equation.3">
                  <p:embed/>
                </p:oleObj>
              </mc:Choice>
              <mc:Fallback>
                <p:oleObj name="Equation" r:id="rId7" imgW="21945600" imgH="10528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176838"/>
                        <a:ext cx="210185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5" name="Object 9">
            <a:extLst>
              <a:ext uri="{FF2B5EF4-FFF2-40B4-BE49-F238E27FC236}">
                <a16:creationId xmlns:a16="http://schemas.microsoft.com/office/drawing/2014/main" id="{174B1E7E-8719-8249-BB16-42D2B42CE5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1888" y="5106988"/>
          <a:ext cx="3489325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Equation" r:id="rId9" imgW="31889700" imgH="11112500" progId="Equation.3">
                  <p:embed/>
                </p:oleObj>
              </mc:Choice>
              <mc:Fallback>
                <p:oleObj name="Equation" r:id="rId9" imgW="31889700" imgH="11112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5106988"/>
                        <a:ext cx="3489325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56AE62-FF85-4C4D-B785-68EDE2B9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508F535-DF1A-474C-A9DC-BD14BC003C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46C48B9-94EC-1B48-9ECD-5686650CD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7990767D-41F7-A24A-927E-6F9BBB8C6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81288"/>
            <a:ext cx="3489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Mirror about Y axis?</a:t>
            </a:r>
          </a:p>
        </p:txBody>
      </p:sp>
      <p:graphicFrame>
        <p:nvGraphicFramePr>
          <p:cNvPr id="17413" name="Object 5">
            <a:extLst>
              <a:ext uri="{FF2B5EF4-FFF2-40B4-BE49-F238E27FC236}">
                <a16:creationId xmlns:a16="http://schemas.microsoft.com/office/drawing/2014/main" id="{A031EBF8-C105-D24D-A4CB-F388936AE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3332163"/>
          <a:ext cx="10096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2" name="Equation" r:id="rId3" imgW="10528300" imgH="8191500" progId="Equation.3">
                  <p:embed/>
                </p:oleObj>
              </mc:Choice>
              <mc:Fallback>
                <p:oleObj name="Equation" r:id="rId3" imgW="10528300" imgH="819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332163"/>
                        <a:ext cx="10096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46" name="Object 6">
            <a:extLst>
              <a:ext uri="{FF2B5EF4-FFF2-40B4-BE49-F238E27FC236}">
                <a16:creationId xmlns:a16="http://schemas.microsoft.com/office/drawing/2014/main" id="{D4B7BBA3-A853-784A-9C55-D2944FD958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200400"/>
          <a:ext cx="2971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Equation" r:id="rId5" imgW="26911300" imgH="8775700" progId="Equation.3">
                  <p:embed/>
                </p:oleObj>
              </mc:Choice>
              <mc:Fallback>
                <p:oleObj name="Equation" r:id="rId5" imgW="26911300" imgH="8775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29718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>
            <a:extLst>
              <a:ext uri="{FF2B5EF4-FFF2-40B4-BE49-F238E27FC236}">
                <a16:creationId xmlns:a16="http://schemas.microsoft.com/office/drawing/2014/main" id="{ED286299-14E5-A440-B3EB-F2CED6EEA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86288"/>
            <a:ext cx="3105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Mirror over (0,0)?</a:t>
            </a:r>
          </a:p>
        </p:txBody>
      </p:sp>
      <p:graphicFrame>
        <p:nvGraphicFramePr>
          <p:cNvPr id="17416" name="Object 8">
            <a:extLst>
              <a:ext uri="{FF2B5EF4-FFF2-40B4-BE49-F238E27FC236}">
                <a16:creationId xmlns:a16="http://schemas.microsoft.com/office/drawing/2014/main" id="{7DE9856C-EE01-1344-9CA1-EB32DA6F29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5313363"/>
          <a:ext cx="1036638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Equation" r:id="rId7" imgW="10820400" imgH="8191500" progId="Equation.3">
                  <p:embed/>
                </p:oleObj>
              </mc:Choice>
              <mc:Fallback>
                <p:oleObj name="Equation" r:id="rId7" imgW="10820400" imgH="8191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13363"/>
                        <a:ext cx="1036638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49" name="Object 9">
            <a:extLst>
              <a:ext uri="{FF2B5EF4-FFF2-40B4-BE49-F238E27FC236}">
                <a16:creationId xmlns:a16="http://schemas.microsoft.com/office/drawing/2014/main" id="{947F0141-AB24-1146-BD93-2F2BF3810D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5175" y="5203825"/>
          <a:ext cx="3197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Equation" r:id="rId9" imgW="28968700" imgH="8775700" progId="Equation.3">
                  <p:embed/>
                </p:oleObj>
              </mc:Choice>
              <mc:Fallback>
                <p:oleObj name="Equation" r:id="rId9" imgW="28968700" imgH="8775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5203825"/>
                        <a:ext cx="31972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8EA77-7C94-CB4D-8E1F-EF40AFFE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73CA88F-3779-5B47-BE14-82D4C8153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46936D0-4F8E-7E44-ADBD-B4D74888B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D82F5C0B-9113-0845-8643-3B0D94089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57488"/>
            <a:ext cx="24003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Translation?</a:t>
            </a:r>
          </a:p>
        </p:txBody>
      </p:sp>
      <p:graphicFrame>
        <p:nvGraphicFramePr>
          <p:cNvPr id="18437" name="Object 5">
            <a:extLst>
              <a:ext uri="{FF2B5EF4-FFF2-40B4-BE49-F238E27FC236}">
                <a16:creationId xmlns:a16="http://schemas.microsoft.com/office/drawing/2014/main" id="{6305086B-2AF0-2247-82AB-4CF0CFCC44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4775" y="3297238"/>
          <a:ext cx="14255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Equation" r:id="rId3" imgW="14922500" imgH="10528300" progId="Equation.3">
                  <p:embed/>
                </p:oleObj>
              </mc:Choice>
              <mc:Fallback>
                <p:oleObj name="Equation" r:id="rId3" imgW="14922500" imgH="1052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775" y="3297238"/>
                        <a:ext cx="14255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8070" name="Text Box 6">
            <a:extLst>
              <a:ext uri="{FF2B5EF4-FFF2-40B4-BE49-F238E27FC236}">
                <a16:creationId xmlns:a16="http://schemas.microsoft.com/office/drawing/2014/main" id="{77AD6636-477C-684D-96D4-BDCE93A3A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68825"/>
            <a:ext cx="6488113" cy="9747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Only linear 2D transformations </a:t>
            </a:r>
          </a:p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can be represented with a 2x2 matrix</a:t>
            </a:r>
          </a:p>
        </p:txBody>
      </p:sp>
      <p:sp>
        <p:nvSpPr>
          <p:cNvPr id="728071" name="Text Box 7">
            <a:extLst>
              <a:ext uri="{FF2B5EF4-FFF2-40B4-BE49-F238E27FC236}">
                <a16:creationId xmlns:a16="http://schemas.microsoft.com/office/drawing/2014/main" id="{E0717284-D1C9-1F40-A7ED-3FBBE5E12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863" y="3505200"/>
            <a:ext cx="64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2"/>
                </a:solidFill>
              </a:rPr>
              <a:t>NO!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DB5611-A5A5-AD4F-A7B3-8391FDD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 animBg="1"/>
      <p:bldP spid="7280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93D6EBD-8F51-CC40-AC45-2C9CF39D6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All 2D Linear Transformations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BD9EDF6-E76C-1341-BA80-0F70788F4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787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Scale,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Mirror</a:t>
            </a:r>
          </a:p>
          <a:p>
            <a:pPr>
              <a:lnSpc>
                <a:spcPct val="90000"/>
              </a:lnSpc>
            </a:pPr>
            <a:r>
              <a:rPr lang="en-US" altLang="en-US" sz="1600"/>
              <a:t>Properties of linear transformations: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Origin maps to origin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Lines map to lines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Parallel lines remain parallel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Ratios are preserved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Closed under composition</a:t>
            </a:r>
          </a:p>
        </p:txBody>
      </p:sp>
      <p:graphicFrame>
        <p:nvGraphicFramePr>
          <p:cNvPr id="19460" name="Object 5">
            <a:extLst>
              <a:ext uri="{FF2B5EF4-FFF2-40B4-BE49-F238E27FC236}">
                <a16:creationId xmlns:a16="http://schemas.microsoft.com/office/drawing/2014/main" id="{08C5B137-2B0D-E442-8849-C44E9AA5E2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746250"/>
          <a:ext cx="22717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Equation" r:id="rId3" imgW="25742900" imgH="10528300" progId="Equation.3">
                  <p:embed/>
                </p:oleObj>
              </mc:Choice>
              <mc:Fallback>
                <p:oleObj name="Equation" r:id="rId3" imgW="25742900" imgH="1052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46250"/>
                        <a:ext cx="227171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8">
            <a:extLst>
              <a:ext uri="{FF2B5EF4-FFF2-40B4-BE49-F238E27FC236}">
                <a16:creationId xmlns:a16="http://schemas.microsoft.com/office/drawing/2014/main" id="{989B67F0-0204-2D46-8AF7-FA6495C93C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7363" y="4770438"/>
          <a:ext cx="5126037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5" name="Equation" r:id="rId5" imgW="46812200" imgH="9359900" progId="Equation.3">
                  <p:embed/>
                </p:oleObj>
              </mc:Choice>
              <mc:Fallback>
                <p:oleObj name="Equation" r:id="rId5" imgW="46812200" imgH="9359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363" y="4770438"/>
                        <a:ext cx="5126037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FC8CE5-D55E-AA47-A2FF-3F61D7BC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727D3FC-E759-D840-8FC0-4B079D426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Consider a different Basis</a:t>
            </a:r>
          </a:p>
        </p:txBody>
      </p:sp>
      <p:grpSp>
        <p:nvGrpSpPr>
          <p:cNvPr id="20483" name="Group 4">
            <a:extLst>
              <a:ext uri="{FF2B5EF4-FFF2-40B4-BE49-F238E27FC236}">
                <a16:creationId xmlns:a16="http://schemas.microsoft.com/office/drawing/2014/main" id="{CF679640-AB17-DE41-B334-52777C8F0CA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219200"/>
            <a:ext cx="2743200" cy="2438400"/>
            <a:chOff x="816" y="2208"/>
            <a:chExt cx="1920" cy="1728"/>
          </a:xfrm>
        </p:grpSpPr>
        <p:sp>
          <p:nvSpPr>
            <p:cNvPr id="20522" name="Line 5">
              <a:extLst>
                <a:ext uri="{FF2B5EF4-FFF2-40B4-BE49-F238E27FC236}">
                  <a16:creationId xmlns:a16="http://schemas.microsoft.com/office/drawing/2014/main" id="{72557FEA-1B94-3E40-9947-173F26137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3" name="Line 6">
              <a:extLst>
                <a:ext uri="{FF2B5EF4-FFF2-40B4-BE49-F238E27FC236}">
                  <a16:creationId xmlns:a16="http://schemas.microsoft.com/office/drawing/2014/main" id="{15F6B02B-2114-9A4F-8494-9331F94FC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4" name="Line 7">
              <a:extLst>
                <a:ext uri="{FF2B5EF4-FFF2-40B4-BE49-F238E27FC236}">
                  <a16:creationId xmlns:a16="http://schemas.microsoft.com/office/drawing/2014/main" id="{608C064A-50E8-5446-9D59-9F5E9FC40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5" name="Line 8">
              <a:extLst>
                <a:ext uri="{FF2B5EF4-FFF2-40B4-BE49-F238E27FC236}">
                  <a16:creationId xmlns:a16="http://schemas.microsoft.com/office/drawing/2014/main" id="{ADC30C79-EEF3-7D41-B1B7-D3A5C7A05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6" name="Line 9">
              <a:extLst>
                <a:ext uri="{FF2B5EF4-FFF2-40B4-BE49-F238E27FC236}">
                  <a16:creationId xmlns:a16="http://schemas.microsoft.com/office/drawing/2014/main" id="{6E1377A3-A083-8E48-B317-96BC09187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7" name="Line 10">
              <a:extLst>
                <a:ext uri="{FF2B5EF4-FFF2-40B4-BE49-F238E27FC236}">
                  <a16:creationId xmlns:a16="http://schemas.microsoft.com/office/drawing/2014/main" id="{8903D614-E9EB-ED4E-A05F-5E32E44BC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8" name="Line 11">
              <a:extLst>
                <a:ext uri="{FF2B5EF4-FFF2-40B4-BE49-F238E27FC236}">
                  <a16:creationId xmlns:a16="http://schemas.microsoft.com/office/drawing/2014/main" id="{F622BEC4-8C49-B741-8BD8-EA95A9F99E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9" name="Line 12">
              <a:extLst>
                <a:ext uri="{FF2B5EF4-FFF2-40B4-BE49-F238E27FC236}">
                  <a16:creationId xmlns:a16="http://schemas.microsoft.com/office/drawing/2014/main" id="{FE0BC44C-3E5B-4746-85A8-43E987C71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0" name="Line 13">
              <a:extLst>
                <a:ext uri="{FF2B5EF4-FFF2-40B4-BE49-F238E27FC236}">
                  <a16:creationId xmlns:a16="http://schemas.microsoft.com/office/drawing/2014/main" id="{E2DC6BF2-CD7B-EF44-9D5E-6F90C3180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" name="Line 14">
              <a:extLst>
                <a:ext uri="{FF2B5EF4-FFF2-40B4-BE49-F238E27FC236}">
                  <a16:creationId xmlns:a16="http://schemas.microsoft.com/office/drawing/2014/main" id="{0B3D6EAA-F605-9343-9F78-FBF18D898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2" name="Line 15">
              <a:extLst>
                <a:ext uri="{FF2B5EF4-FFF2-40B4-BE49-F238E27FC236}">
                  <a16:creationId xmlns:a16="http://schemas.microsoft.com/office/drawing/2014/main" id="{62D695AF-AADA-7946-9657-B1B0CE8B4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3" name="Line 16">
              <a:extLst>
                <a:ext uri="{FF2B5EF4-FFF2-40B4-BE49-F238E27FC236}">
                  <a16:creationId xmlns:a16="http://schemas.microsoft.com/office/drawing/2014/main" id="{9CA376CC-C434-DF4E-84FA-DAEA77F8D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4" name="Line 17">
              <a:extLst>
                <a:ext uri="{FF2B5EF4-FFF2-40B4-BE49-F238E27FC236}">
                  <a16:creationId xmlns:a16="http://schemas.microsoft.com/office/drawing/2014/main" id="{BFCDF220-2861-5E42-882E-1D6A52C465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5" name="Line 18">
              <a:extLst>
                <a:ext uri="{FF2B5EF4-FFF2-40B4-BE49-F238E27FC236}">
                  <a16:creationId xmlns:a16="http://schemas.microsoft.com/office/drawing/2014/main" id="{9DDD1CE4-90A5-F04B-A160-D1B4F727A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6" name="Line 19">
              <a:extLst>
                <a:ext uri="{FF2B5EF4-FFF2-40B4-BE49-F238E27FC236}">
                  <a16:creationId xmlns:a16="http://schemas.microsoft.com/office/drawing/2014/main" id="{5BFCD14E-1406-4043-BCFB-B81A7796D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7" name="Line 20">
              <a:extLst>
                <a:ext uri="{FF2B5EF4-FFF2-40B4-BE49-F238E27FC236}">
                  <a16:creationId xmlns:a16="http://schemas.microsoft.com/office/drawing/2014/main" id="{6BC2A308-5D3F-A74C-9622-3CC7C6FFFC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8" name="Line 21">
              <a:extLst>
                <a:ext uri="{FF2B5EF4-FFF2-40B4-BE49-F238E27FC236}">
                  <a16:creationId xmlns:a16="http://schemas.microsoft.com/office/drawing/2014/main" id="{EA59B55C-8681-DF4B-A593-E567683E3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9" name="Line 22">
              <a:extLst>
                <a:ext uri="{FF2B5EF4-FFF2-40B4-BE49-F238E27FC236}">
                  <a16:creationId xmlns:a16="http://schemas.microsoft.com/office/drawing/2014/main" id="{33D5C8C4-C7B9-A74B-BD93-EE07DACD91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4" name="Text Box 23">
            <a:extLst>
              <a:ext uri="{FF2B5EF4-FFF2-40B4-BE49-F238E27FC236}">
                <a16:creationId xmlns:a16="http://schemas.microsoft.com/office/drawing/2014/main" id="{D1127048-3A31-3D4F-8BE3-63598CCCB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0485" name="Text Box 24">
            <a:extLst>
              <a:ext uri="{FF2B5EF4-FFF2-40B4-BE49-F238E27FC236}">
                <a16:creationId xmlns:a16="http://schemas.microsoft.com/office/drawing/2014/main" id="{253B0258-9CFC-C143-A657-435807203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0486" name="Oval 25">
            <a:extLst>
              <a:ext uri="{FF2B5EF4-FFF2-40B4-BE49-F238E27FC236}">
                <a16:creationId xmlns:a16="http://schemas.microsoft.com/office/drawing/2014/main" id="{1AF3EC5D-0484-D946-9F5A-319D124FD1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1200" y="25098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7" name="Text Box 26">
            <a:extLst>
              <a:ext uri="{FF2B5EF4-FFF2-40B4-BE49-F238E27FC236}">
                <a16:creationId xmlns:a16="http://schemas.microsoft.com/office/drawing/2014/main" id="{68B94881-0251-C54E-AF51-CCC01749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0488" name="Text Box 27">
            <a:extLst>
              <a:ext uri="{FF2B5EF4-FFF2-40B4-BE49-F238E27FC236}">
                <a16:creationId xmlns:a16="http://schemas.microsoft.com/office/drawing/2014/main" id="{765F24AE-4632-A445-9C67-BA427120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574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endParaRPr lang="en-US" altLang="en-US"/>
          </a:p>
        </p:txBody>
      </p:sp>
      <p:sp>
        <p:nvSpPr>
          <p:cNvPr id="765980" name="Text Box 28">
            <a:extLst>
              <a:ext uri="{FF2B5EF4-FFF2-40B4-BE49-F238E27FC236}">
                <a16:creationId xmlns:a16="http://schemas.microsoft.com/office/drawing/2014/main" id="{AE44F5F6-A608-F447-AE9C-767C35CE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220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r>
              <a:rPr lang="en-US" altLang="en-US"/>
              <a:t>=4</a:t>
            </a:r>
            <a:r>
              <a:rPr lang="en-US" altLang="en-US" b="1"/>
              <a:t>i</a:t>
            </a:r>
            <a:r>
              <a:rPr lang="en-US" altLang="en-US"/>
              <a:t>+3</a:t>
            </a:r>
            <a:r>
              <a:rPr lang="en-US" altLang="en-US" b="1"/>
              <a:t>j</a:t>
            </a:r>
            <a:r>
              <a:rPr lang="en-US" altLang="en-US"/>
              <a:t> = (4,3)</a:t>
            </a:r>
          </a:p>
        </p:txBody>
      </p:sp>
      <p:sp>
        <p:nvSpPr>
          <p:cNvPr id="20490" name="Line 29">
            <a:extLst>
              <a:ext uri="{FF2B5EF4-FFF2-40B4-BE49-F238E27FC236}">
                <a16:creationId xmlns:a16="http://schemas.microsoft.com/office/drawing/2014/main" id="{F5627DCB-C28B-C041-8BA4-21F6FC3FD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578100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30">
            <a:extLst>
              <a:ext uri="{FF2B5EF4-FFF2-40B4-BE49-F238E27FC236}">
                <a16:creationId xmlns:a16="http://schemas.microsoft.com/office/drawing/2014/main" id="{C0D92559-9F01-AC4D-A087-02FF1F7F6D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590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5983" name="Text Box 31">
            <a:extLst>
              <a:ext uri="{FF2B5EF4-FFF2-40B4-BE49-F238E27FC236}">
                <a16:creationId xmlns:a16="http://schemas.microsoft.com/office/drawing/2014/main" id="{B6568D01-445F-5941-A22D-DD7FE5F2F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38862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=4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20493" name="Line 33">
            <a:extLst>
              <a:ext uri="{FF2B5EF4-FFF2-40B4-BE49-F238E27FC236}">
                <a16:creationId xmlns:a16="http://schemas.microsoft.com/office/drawing/2014/main" id="{7634D0BB-0C35-BD48-91D1-88E00768E8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2500" y="2628900"/>
            <a:ext cx="1028700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A15E3E3B-5F8A-A440-B4E2-936F516B0607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914400"/>
            <a:ext cx="3435350" cy="2730500"/>
            <a:chOff x="2928" y="576"/>
            <a:chExt cx="2164" cy="1720"/>
          </a:xfrm>
        </p:grpSpPr>
        <p:sp>
          <p:nvSpPr>
            <p:cNvPr id="20495" name="Text Box 35">
              <a:extLst>
                <a:ext uri="{FF2B5EF4-FFF2-40B4-BE49-F238E27FC236}">
                  <a16:creationId xmlns:a16="http://schemas.microsoft.com/office/drawing/2014/main" id="{D34CE2FC-E4C2-5844-A2A7-F2928EA84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8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v</a:t>
              </a:r>
              <a:r>
                <a:rPr lang="en-US" altLang="en-US"/>
                <a:t> =(v</a:t>
              </a:r>
              <a:r>
                <a:rPr lang="en-US" altLang="en-US" baseline="-25000"/>
                <a:t>x</a:t>
              </a:r>
              <a:r>
                <a:rPr lang="en-US" altLang="en-US"/>
                <a:t>,v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grpSp>
          <p:nvGrpSpPr>
            <p:cNvPr id="20496" name="Group 36">
              <a:extLst>
                <a:ext uri="{FF2B5EF4-FFF2-40B4-BE49-F238E27FC236}">
                  <a16:creationId xmlns:a16="http://schemas.microsoft.com/office/drawing/2014/main" id="{2696B525-362F-BC4F-A2C2-5FF517E3487F}"/>
                </a:ext>
              </a:extLst>
            </p:cNvPr>
            <p:cNvGrpSpPr>
              <a:grpSpLocks/>
            </p:cNvGrpSpPr>
            <p:nvPr/>
          </p:nvGrpSpPr>
          <p:grpSpPr bwMode="auto">
            <a:xfrm rot="-803550">
              <a:off x="2928" y="1920"/>
              <a:ext cx="1728" cy="85"/>
              <a:chOff x="2976" y="2091"/>
              <a:chExt cx="1728" cy="85"/>
            </a:xfrm>
          </p:grpSpPr>
          <p:sp>
            <p:nvSpPr>
              <p:cNvPr id="20513" name="Line 37">
                <a:extLst>
                  <a:ext uri="{FF2B5EF4-FFF2-40B4-BE49-F238E27FC236}">
                    <a16:creationId xmlns:a16="http://schemas.microsoft.com/office/drawing/2014/main" id="{0F7221CF-D4AA-FF4B-9C91-EC0461ED7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133"/>
                <a:ext cx="172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4" name="Line 38">
                <a:extLst>
                  <a:ext uri="{FF2B5EF4-FFF2-40B4-BE49-F238E27FC236}">
                    <a16:creationId xmlns:a16="http://schemas.microsoft.com/office/drawing/2014/main" id="{A44181B7-1988-614F-AE08-C213B133B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5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5" name="Line 39">
                <a:extLst>
                  <a:ext uri="{FF2B5EF4-FFF2-40B4-BE49-F238E27FC236}">
                    <a16:creationId xmlns:a16="http://schemas.microsoft.com/office/drawing/2014/main" id="{F203A376-0ED1-CC48-B873-713B0E0FD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6" name="Line 40">
                <a:extLst>
                  <a:ext uri="{FF2B5EF4-FFF2-40B4-BE49-F238E27FC236}">
                    <a16:creationId xmlns:a16="http://schemas.microsoft.com/office/drawing/2014/main" id="{84E6B925-8808-A745-B76E-77980F6F24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0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Line 41">
                <a:extLst>
                  <a:ext uri="{FF2B5EF4-FFF2-40B4-BE49-F238E27FC236}">
                    <a16:creationId xmlns:a16="http://schemas.microsoft.com/office/drawing/2014/main" id="{66C84B7A-75F1-5F48-AFFC-1F8B07349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Line 42">
                <a:extLst>
                  <a:ext uri="{FF2B5EF4-FFF2-40B4-BE49-F238E27FC236}">
                    <a16:creationId xmlns:a16="http://schemas.microsoft.com/office/drawing/2014/main" id="{132BAC69-B1F4-FE4F-937C-57900CA37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Line 43">
                <a:extLst>
                  <a:ext uri="{FF2B5EF4-FFF2-40B4-BE49-F238E27FC236}">
                    <a16:creationId xmlns:a16="http://schemas.microsoft.com/office/drawing/2014/main" id="{81D5A468-58C3-D44A-AAED-36895BE8B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0" name="Line 44">
                <a:extLst>
                  <a:ext uri="{FF2B5EF4-FFF2-40B4-BE49-F238E27FC236}">
                    <a16:creationId xmlns:a16="http://schemas.microsoft.com/office/drawing/2014/main" id="{5603E85D-6C33-ED49-B612-3258545A5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2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1" name="Line 45">
                <a:extLst>
                  <a:ext uri="{FF2B5EF4-FFF2-40B4-BE49-F238E27FC236}">
                    <a16:creationId xmlns:a16="http://schemas.microsoft.com/office/drawing/2014/main" id="{32F10E54-9235-4D49-BF27-B73A3E311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4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97" name="Group 46">
              <a:extLst>
                <a:ext uri="{FF2B5EF4-FFF2-40B4-BE49-F238E27FC236}">
                  <a16:creationId xmlns:a16="http://schemas.microsoft.com/office/drawing/2014/main" id="{9479D754-1798-6246-90F4-2D87FA7BB5DA}"/>
                </a:ext>
              </a:extLst>
            </p:cNvPr>
            <p:cNvGrpSpPr>
              <a:grpSpLocks/>
            </p:cNvGrpSpPr>
            <p:nvPr/>
          </p:nvGrpSpPr>
          <p:grpSpPr bwMode="auto">
            <a:xfrm rot="849907">
              <a:off x="3168" y="760"/>
              <a:ext cx="116" cy="1536"/>
              <a:chOff x="3149" y="768"/>
              <a:chExt cx="86" cy="1536"/>
            </a:xfrm>
          </p:grpSpPr>
          <p:sp>
            <p:nvSpPr>
              <p:cNvPr id="20504" name="Line 47">
                <a:extLst>
                  <a:ext uri="{FF2B5EF4-FFF2-40B4-BE49-F238E27FC236}">
                    <a16:creationId xmlns:a16="http://schemas.microsoft.com/office/drawing/2014/main" id="{52737030-A68E-B346-B842-BDCB2FD7B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2" y="768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5" name="Line 48">
                <a:extLst>
                  <a:ext uri="{FF2B5EF4-FFF2-40B4-BE49-F238E27FC236}">
                    <a16:creationId xmlns:a16="http://schemas.microsoft.com/office/drawing/2014/main" id="{AE375283-1115-594E-A061-D44F11F5A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963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6" name="Line 49">
                <a:extLst>
                  <a:ext uri="{FF2B5EF4-FFF2-40B4-BE49-F238E27FC236}">
                    <a16:creationId xmlns:a16="http://schemas.microsoft.com/office/drawing/2014/main" id="{2B91D111-9DD5-E948-811B-2DBDE449B4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792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7" name="Line 50">
                <a:extLst>
                  <a:ext uri="{FF2B5EF4-FFF2-40B4-BE49-F238E27FC236}">
                    <a16:creationId xmlns:a16="http://schemas.microsoft.com/office/drawing/2014/main" id="{D147EA0A-9EA3-5F45-96B9-4D069482C6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62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8" name="Line 51">
                <a:extLst>
                  <a:ext uri="{FF2B5EF4-FFF2-40B4-BE49-F238E27FC236}">
                    <a16:creationId xmlns:a16="http://schemas.microsoft.com/office/drawing/2014/main" id="{BEFA4190-86CE-344A-8255-A3BD1316B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45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9" name="Line 52">
                <a:extLst>
                  <a:ext uri="{FF2B5EF4-FFF2-40B4-BE49-F238E27FC236}">
                    <a16:creationId xmlns:a16="http://schemas.microsoft.com/office/drawing/2014/main" id="{E81B9219-3016-F348-AC76-9B1F9F25A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280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0" name="Line 53">
                <a:extLst>
                  <a:ext uri="{FF2B5EF4-FFF2-40B4-BE49-F238E27FC236}">
                    <a16:creationId xmlns:a16="http://schemas.microsoft.com/office/drawing/2014/main" id="{BE5C2806-F497-8544-81CF-191263866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10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1" name="Line 54">
                <a:extLst>
                  <a:ext uri="{FF2B5EF4-FFF2-40B4-BE49-F238E27FC236}">
                    <a16:creationId xmlns:a16="http://schemas.microsoft.com/office/drawing/2014/main" id="{E719890C-A7A8-C547-A2B7-D9F820FF4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93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2" name="Line 55">
                <a:extLst>
                  <a:ext uri="{FF2B5EF4-FFF2-40B4-BE49-F238E27FC236}">
                    <a16:creationId xmlns:a16="http://schemas.microsoft.com/office/drawing/2014/main" id="{62C5666D-3D40-0343-A01E-CE9CA65E3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768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8" name="Text Box 56">
              <a:extLst>
                <a:ext uri="{FF2B5EF4-FFF2-40B4-BE49-F238E27FC236}">
                  <a16:creationId xmlns:a16="http://schemas.microsoft.com/office/drawing/2014/main" id="{9012C1EA-62B7-2A45-AB42-83068EE9E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824"/>
              <a:ext cx="8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u</a:t>
              </a:r>
              <a:r>
                <a:rPr lang="en-US" altLang="en-US"/>
                <a:t>=(u</a:t>
              </a:r>
              <a:r>
                <a:rPr lang="en-US" altLang="en-US" baseline="-25000"/>
                <a:t>x</a:t>
              </a:r>
              <a:r>
                <a:rPr lang="en-US" altLang="en-US"/>
                <a:t>,u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sp>
          <p:nvSpPr>
            <p:cNvPr id="20499" name="Oval 57">
              <a:extLst>
                <a:ext uri="{FF2B5EF4-FFF2-40B4-BE49-F238E27FC236}">
                  <a16:creationId xmlns:a16="http://schemas.microsoft.com/office/drawing/2014/main" id="{97570D86-67BD-AA4C-9237-DBF7EBDFB8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57" y="1392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0500" name="Text Box 58">
              <a:extLst>
                <a:ext uri="{FF2B5EF4-FFF2-40B4-BE49-F238E27FC236}">
                  <a16:creationId xmlns:a16="http://schemas.microsoft.com/office/drawing/2014/main" id="{0B31E201-E406-6546-96FA-59A653FE8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152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p</a:t>
              </a:r>
              <a:endParaRPr lang="en-US" altLang="en-US"/>
            </a:p>
          </p:txBody>
        </p:sp>
        <p:sp>
          <p:nvSpPr>
            <p:cNvPr id="20501" name="Line 59">
              <a:extLst>
                <a:ext uri="{FF2B5EF4-FFF2-40B4-BE49-F238E27FC236}">
                  <a16:creationId xmlns:a16="http://schemas.microsoft.com/office/drawing/2014/main" id="{A65706D9-C442-A645-8576-88E2CB1EA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7" y="1440"/>
              <a:ext cx="76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Line 60">
              <a:extLst>
                <a:ext uri="{FF2B5EF4-FFF2-40B4-BE49-F238E27FC236}">
                  <a16:creationId xmlns:a16="http://schemas.microsoft.com/office/drawing/2014/main" id="{FBD3D6A0-7587-7741-A4DD-AF848B28E2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440"/>
              <a:ext cx="157" cy="5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Line 61">
              <a:extLst>
                <a:ext uri="{FF2B5EF4-FFF2-40B4-BE49-F238E27FC236}">
                  <a16:creationId xmlns:a16="http://schemas.microsoft.com/office/drawing/2014/main" id="{2E94FDF0-B56B-CC48-B017-3ED7B7E7D0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1467"/>
              <a:ext cx="885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99A856-A70B-144D-AC76-1091D4F8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80" grpId="0"/>
      <p:bldP spid="7659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98A2A38-10ED-1F47-89DB-6F6667692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C02105B-4940-704F-93D0-4087BA18AB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T(f(x))</a:t>
            </a:r>
          </a:p>
        </p:txBody>
      </p:sp>
      <p:grpSp>
        <p:nvGrpSpPr>
          <p:cNvPr id="3076" name="Group 4">
            <a:extLst>
              <a:ext uri="{FF2B5EF4-FFF2-40B4-BE49-F238E27FC236}">
                <a16:creationId xmlns:a16="http://schemas.microsoft.com/office/drawing/2014/main" id="{9F8E1DB4-BBEA-634A-A989-8BD6625A5E7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67000"/>
            <a:ext cx="1981200" cy="1219200"/>
            <a:chOff x="960" y="1872"/>
            <a:chExt cx="1248" cy="768"/>
          </a:xfrm>
        </p:grpSpPr>
        <p:sp>
          <p:nvSpPr>
            <p:cNvPr id="3104" name="Line 5">
              <a:extLst>
                <a:ext uri="{FF2B5EF4-FFF2-40B4-BE49-F238E27FC236}">
                  <a16:creationId xmlns:a16="http://schemas.microsoft.com/office/drawing/2014/main" id="{81A77D87-020B-1540-BB3D-8D956F930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Line 6">
              <a:extLst>
                <a:ext uri="{FF2B5EF4-FFF2-40B4-BE49-F238E27FC236}">
                  <a16:creationId xmlns:a16="http://schemas.microsoft.com/office/drawing/2014/main" id="{EB1C2383-6F88-E441-A1BF-6ECC7A9AD6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Freeform 7">
              <a:extLst>
                <a:ext uri="{FF2B5EF4-FFF2-40B4-BE49-F238E27FC236}">
                  <a16:creationId xmlns:a16="http://schemas.microsoft.com/office/drawing/2014/main" id="{8A962350-EC44-1D4C-95AF-14130DC45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Text Box 8">
              <a:extLst>
                <a:ext uri="{FF2B5EF4-FFF2-40B4-BE49-F238E27FC236}">
                  <a16:creationId xmlns:a16="http://schemas.microsoft.com/office/drawing/2014/main" id="{F7EEFD12-E848-914E-8F81-0CADF3268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3108" name="Text Box 9">
              <a:extLst>
                <a:ext uri="{FF2B5EF4-FFF2-40B4-BE49-F238E27FC236}">
                  <a16:creationId xmlns:a16="http://schemas.microsoft.com/office/drawing/2014/main" id="{B3CCD5CE-796E-6540-8DB9-B0F2A6398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77" name="Group 10">
            <a:extLst>
              <a:ext uri="{FF2B5EF4-FFF2-40B4-BE49-F238E27FC236}">
                <a16:creationId xmlns:a16="http://schemas.microsoft.com/office/drawing/2014/main" id="{B5A299AC-FC45-D541-A39F-81937BA38019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71800"/>
            <a:ext cx="1600200" cy="476250"/>
            <a:chOff x="2256" y="2064"/>
            <a:chExt cx="1008" cy="300"/>
          </a:xfrm>
        </p:grpSpPr>
        <p:sp>
          <p:nvSpPr>
            <p:cNvPr id="3101" name="Text Box 11">
              <a:extLst>
                <a:ext uri="{FF2B5EF4-FFF2-40B4-BE49-F238E27FC236}">
                  <a16:creationId xmlns:a16="http://schemas.microsoft.com/office/drawing/2014/main" id="{5B0CEEF8-0E72-994F-9BB4-86BE83472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102" name="Line 12">
              <a:extLst>
                <a:ext uri="{FF2B5EF4-FFF2-40B4-BE49-F238E27FC236}">
                  <a16:creationId xmlns:a16="http://schemas.microsoft.com/office/drawing/2014/main" id="{9B93733E-CFBE-FD45-988A-E56258AD7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Line 13">
              <a:extLst>
                <a:ext uri="{FF2B5EF4-FFF2-40B4-BE49-F238E27FC236}">
                  <a16:creationId xmlns:a16="http://schemas.microsoft.com/office/drawing/2014/main" id="{30C5ED18-7A42-9949-B608-B0A9300F4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8F090390-C8FE-464B-915A-6A70A7724054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667000"/>
            <a:ext cx="1981200" cy="1219200"/>
            <a:chOff x="3552" y="1872"/>
            <a:chExt cx="1248" cy="768"/>
          </a:xfrm>
        </p:grpSpPr>
        <p:sp>
          <p:nvSpPr>
            <p:cNvPr id="3096" name="Line 15">
              <a:extLst>
                <a:ext uri="{FF2B5EF4-FFF2-40B4-BE49-F238E27FC236}">
                  <a16:creationId xmlns:a16="http://schemas.microsoft.com/office/drawing/2014/main" id="{FE978B0D-90D1-0347-9D3C-BD45DB492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Line 16">
              <a:extLst>
                <a:ext uri="{FF2B5EF4-FFF2-40B4-BE49-F238E27FC236}">
                  <a16:creationId xmlns:a16="http://schemas.microsoft.com/office/drawing/2014/main" id="{91E6811A-DA30-9648-8955-AF4047628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Freeform 17">
              <a:extLst>
                <a:ext uri="{FF2B5EF4-FFF2-40B4-BE49-F238E27FC236}">
                  <a16:creationId xmlns:a16="http://schemas.microsoft.com/office/drawing/2014/main" id="{08D78164-0130-B440-B1E9-EE8718B15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Text Box 18">
              <a:extLst>
                <a:ext uri="{FF2B5EF4-FFF2-40B4-BE49-F238E27FC236}">
                  <a16:creationId xmlns:a16="http://schemas.microsoft.com/office/drawing/2014/main" id="{68FFA97E-DC83-DF4C-90D2-99ACB12EC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3100" name="Text Box 19">
              <a:extLst>
                <a:ext uri="{FF2B5EF4-FFF2-40B4-BE49-F238E27FC236}">
                  <a16:creationId xmlns:a16="http://schemas.microsoft.com/office/drawing/2014/main" id="{25D22D5C-4ADE-5447-8E3A-8FB750428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79" name="Group 20">
            <a:extLst>
              <a:ext uri="{FF2B5EF4-FFF2-40B4-BE49-F238E27FC236}">
                <a16:creationId xmlns:a16="http://schemas.microsoft.com/office/drawing/2014/main" id="{21350310-2759-D04C-81A5-BEDF35BC7A0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029200"/>
            <a:ext cx="1981200" cy="1219200"/>
            <a:chOff x="960" y="1872"/>
            <a:chExt cx="1248" cy="768"/>
          </a:xfrm>
        </p:grpSpPr>
        <p:sp>
          <p:nvSpPr>
            <p:cNvPr id="3091" name="Line 21">
              <a:extLst>
                <a:ext uri="{FF2B5EF4-FFF2-40B4-BE49-F238E27FC236}">
                  <a16:creationId xmlns:a16="http://schemas.microsoft.com/office/drawing/2014/main" id="{B453F008-70CE-5240-991A-D7F795FCD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22">
              <a:extLst>
                <a:ext uri="{FF2B5EF4-FFF2-40B4-BE49-F238E27FC236}">
                  <a16:creationId xmlns:a16="http://schemas.microsoft.com/office/drawing/2014/main" id="{975DA4F4-5653-2A41-A234-5980610BA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23">
              <a:extLst>
                <a:ext uri="{FF2B5EF4-FFF2-40B4-BE49-F238E27FC236}">
                  <a16:creationId xmlns:a16="http://schemas.microsoft.com/office/drawing/2014/main" id="{8F2C3321-102B-2046-92C7-AAD33B6F4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Text Box 24">
              <a:extLst>
                <a:ext uri="{FF2B5EF4-FFF2-40B4-BE49-F238E27FC236}">
                  <a16:creationId xmlns:a16="http://schemas.microsoft.com/office/drawing/2014/main" id="{C5AD96AE-E90C-D945-AE9B-C44DCF03B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3095" name="Text Box 25">
              <a:extLst>
                <a:ext uri="{FF2B5EF4-FFF2-40B4-BE49-F238E27FC236}">
                  <a16:creationId xmlns:a16="http://schemas.microsoft.com/office/drawing/2014/main" id="{B0B4C09C-FA8B-A841-AD40-6F549A29F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80" name="Group 26">
            <a:extLst>
              <a:ext uri="{FF2B5EF4-FFF2-40B4-BE49-F238E27FC236}">
                <a16:creationId xmlns:a16="http://schemas.microsoft.com/office/drawing/2014/main" id="{0A570180-92F8-7F40-A60A-EA9859F6B38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3088" name="Text Box 27">
              <a:extLst>
                <a:ext uri="{FF2B5EF4-FFF2-40B4-BE49-F238E27FC236}">
                  <a16:creationId xmlns:a16="http://schemas.microsoft.com/office/drawing/2014/main" id="{25F53D38-6A16-1C44-8CA2-11B78EE57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089" name="Line 28">
              <a:extLst>
                <a:ext uri="{FF2B5EF4-FFF2-40B4-BE49-F238E27FC236}">
                  <a16:creationId xmlns:a16="http://schemas.microsoft.com/office/drawing/2014/main" id="{C2686449-DFEA-0848-AD00-5B67C8B1D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Line 29">
              <a:extLst>
                <a:ext uri="{FF2B5EF4-FFF2-40B4-BE49-F238E27FC236}">
                  <a16:creationId xmlns:a16="http://schemas.microsoft.com/office/drawing/2014/main" id="{4CE5546E-0B45-6240-ADB3-D304FBBB6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1" name="Group 30">
            <a:extLst>
              <a:ext uri="{FF2B5EF4-FFF2-40B4-BE49-F238E27FC236}">
                <a16:creationId xmlns:a16="http://schemas.microsoft.com/office/drawing/2014/main" id="{9FD8D053-0470-6F4A-B16E-5834686C38C7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5029200"/>
            <a:ext cx="1981200" cy="1219200"/>
            <a:chOff x="3552" y="3168"/>
            <a:chExt cx="1248" cy="768"/>
          </a:xfrm>
        </p:grpSpPr>
        <p:sp>
          <p:nvSpPr>
            <p:cNvPr id="3083" name="Line 31">
              <a:extLst>
                <a:ext uri="{FF2B5EF4-FFF2-40B4-BE49-F238E27FC236}">
                  <a16:creationId xmlns:a16="http://schemas.microsoft.com/office/drawing/2014/main" id="{9E8BC1B3-42AA-F645-9085-3CDC908677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32">
              <a:extLst>
                <a:ext uri="{FF2B5EF4-FFF2-40B4-BE49-F238E27FC236}">
                  <a16:creationId xmlns:a16="http://schemas.microsoft.com/office/drawing/2014/main" id="{4EA47E39-26C6-BE44-BCD1-D20BF4B2E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33">
              <a:extLst>
                <a:ext uri="{FF2B5EF4-FFF2-40B4-BE49-F238E27FC236}">
                  <a16:creationId xmlns:a16="http://schemas.microsoft.com/office/drawing/2014/main" id="{95430B4D-BA43-A746-9087-14C89DC66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2 w 672"/>
                <a:gd name="T5" fmla="*/ 208 h 384"/>
                <a:gd name="T6" fmla="*/ 3 w 672"/>
                <a:gd name="T7" fmla="*/ 352 h 384"/>
                <a:gd name="T8" fmla="*/ 4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Text Box 34">
              <a:extLst>
                <a:ext uri="{FF2B5EF4-FFF2-40B4-BE49-F238E27FC236}">
                  <a16:creationId xmlns:a16="http://schemas.microsoft.com/office/drawing/2014/main" id="{63EED721-DF47-5947-87F5-76CCC141E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3087" name="Text Box 35">
              <a:extLst>
                <a:ext uri="{FF2B5EF4-FFF2-40B4-BE49-F238E27FC236}">
                  <a16:creationId xmlns:a16="http://schemas.microsoft.com/office/drawing/2014/main" id="{33EF0CEC-BF26-9A4D-8B38-7C63512CC4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3082" name="Rectangle 36">
            <a:extLst>
              <a:ext uri="{FF2B5EF4-FFF2-40B4-BE49-F238E27FC236}">
                <a16:creationId xmlns:a16="http://schemas.microsoft.com/office/drawing/2014/main" id="{3B463336-6D09-E241-AD98-57474688E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FD5ED-4F4A-3546-8ECB-E46521B0AC9C}"/>
              </a:ext>
            </a:extLst>
          </p:cNvPr>
          <p:cNvSpPr txBox="1"/>
          <p:nvPr/>
        </p:nvSpPr>
        <p:spPr>
          <a:xfrm flipH="1">
            <a:off x="381000" y="64008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 Many slides are adopted from Alyosha </a:t>
            </a:r>
            <a:r>
              <a:rPr lang="en-US" sz="1200" dirty="0" err="1">
                <a:solidFill>
                  <a:schemeClr val="bg2"/>
                </a:solidFill>
              </a:rPr>
              <a:t>Efros</a:t>
            </a:r>
            <a:r>
              <a:rPr lang="en-US" sz="1200" dirty="0">
                <a:solidFill>
                  <a:schemeClr val="bg2"/>
                </a:solidFill>
              </a:rPr>
              <a:t> and Steve Seitz, among other great people.</a:t>
            </a:r>
          </a:p>
          <a:p>
            <a:pPr algn="r"/>
            <a:r>
              <a:rPr lang="en-US" sz="1200" dirty="0">
                <a:solidFill>
                  <a:schemeClr val="bg2"/>
                </a:solidFill>
              </a:rPr>
              <a:t>See book chapter (</a:t>
            </a:r>
            <a:r>
              <a:rPr lang="en-US" sz="1200" dirty="0" err="1">
                <a:solidFill>
                  <a:schemeClr val="bg2"/>
                </a:solidFill>
              </a:rPr>
              <a:t>Szeliski</a:t>
            </a:r>
            <a:r>
              <a:rPr lang="en-US" sz="1200" dirty="0">
                <a:solidFill>
                  <a:schemeClr val="bg2"/>
                </a:solidFill>
              </a:rPr>
              <a:t> Sec 2.1.2)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E7CB2-2CFE-FF47-9FA7-A2620F89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A7EA902-D90B-7649-BD21-726AC1D3A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A70A70DB-8B9C-0640-9CAC-5AE50D213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1371600"/>
          </a:xfrm>
        </p:spPr>
        <p:txBody>
          <a:bodyPr/>
          <a:lstStyle/>
          <a:p>
            <a:r>
              <a:rPr lang="en-US" altLang="en-US" sz="2800"/>
              <a:t>Any linear transformation is a basis!!!</a:t>
            </a:r>
          </a:p>
        </p:txBody>
      </p:sp>
      <p:grpSp>
        <p:nvGrpSpPr>
          <p:cNvPr id="21508" name="Group 4">
            <a:extLst>
              <a:ext uri="{FF2B5EF4-FFF2-40B4-BE49-F238E27FC236}">
                <a16:creationId xmlns:a16="http://schemas.microsoft.com/office/drawing/2014/main" id="{1843CF87-BFCB-2847-881E-22B1D897E197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1590" name="Line 5">
              <a:extLst>
                <a:ext uri="{FF2B5EF4-FFF2-40B4-BE49-F238E27FC236}">
                  <a16:creationId xmlns:a16="http://schemas.microsoft.com/office/drawing/2014/main" id="{D3055364-F207-9540-A99A-FABB9E39A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1" name="Line 6">
              <a:extLst>
                <a:ext uri="{FF2B5EF4-FFF2-40B4-BE49-F238E27FC236}">
                  <a16:creationId xmlns:a16="http://schemas.microsoft.com/office/drawing/2014/main" id="{22B943BD-0150-FF40-BAB8-BB1B84686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2" name="Line 7">
              <a:extLst>
                <a:ext uri="{FF2B5EF4-FFF2-40B4-BE49-F238E27FC236}">
                  <a16:creationId xmlns:a16="http://schemas.microsoft.com/office/drawing/2014/main" id="{F6CD517D-5438-FD49-8567-837B64A7F3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3" name="Line 8">
              <a:extLst>
                <a:ext uri="{FF2B5EF4-FFF2-40B4-BE49-F238E27FC236}">
                  <a16:creationId xmlns:a16="http://schemas.microsoft.com/office/drawing/2014/main" id="{2AA06FE1-5917-1E44-A6C4-C9E4CE98A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4" name="Line 9">
              <a:extLst>
                <a:ext uri="{FF2B5EF4-FFF2-40B4-BE49-F238E27FC236}">
                  <a16:creationId xmlns:a16="http://schemas.microsoft.com/office/drawing/2014/main" id="{BFF41C37-F3CB-984B-8FB0-77FD605756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5" name="Line 10">
              <a:extLst>
                <a:ext uri="{FF2B5EF4-FFF2-40B4-BE49-F238E27FC236}">
                  <a16:creationId xmlns:a16="http://schemas.microsoft.com/office/drawing/2014/main" id="{52C23EB2-AEB5-9547-86EB-68294D9969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6" name="Line 11">
              <a:extLst>
                <a:ext uri="{FF2B5EF4-FFF2-40B4-BE49-F238E27FC236}">
                  <a16:creationId xmlns:a16="http://schemas.microsoft.com/office/drawing/2014/main" id="{CEB7F66A-2028-D24D-B227-393B4C651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7" name="Line 12">
              <a:extLst>
                <a:ext uri="{FF2B5EF4-FFF2-40B4-BE49-F238E27FC236}">
                  <a16:creationId xmlns:a16="http://schemas.microsoft.com/office/drawing/2014/main" id="{1C703F5D-B647-B54F-8701-4EB854F519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8" name="Line 13">
              <a:extLst>
                <a:ext uri="{FF2B5EF4-FFF2-40B4-BE49-F238E27FC236}">
                  <a16:creationId xmlns:a16="http://schemas.microsoft.com/office/drawing/2014/main" id="{BEACFFB6-5F32-2A44-8B33-A7D0902AEC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9" name="Line 14">
              <a:extLst>
                <a:ext uri="{FF2B5EF4-FFF2-40B4-BE49-F238E27FC236}">
                  <a16:creationId xmlns:a16="http://schemas.microsoft.com/office/drawing/2014/main" id="{ACA7107F-11D5-B646-8825-F36F91F7C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0" name="Line 15">
              <a:extLst>
                <a:ext uri="{FF2B5EF4-FFF2-40B4-BE49-F238E27FC236}">
                  <a16:creationId xmlns:a16="http://schemas.microsoft.com/office/drawing/2014/main" id="{BCDDC4F6-1598-3B46-BFD5-D2E9825A5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1" name="Line 16">
              <a:extLst>
                <a:ext uri="{FF2B5EF4-FFF2-40B4-BE49-F238E27FC236}">
                  <a16:creationId xmlns:a16="http://schemas.microsoft.com/office/drawing/2014/main" id="{F330201F-4E2F-F44F-8EF9-69940D254E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2" name="Line 17">
              <a:extLst>
                <a:ext uri="{FF2B5EF4-FFF2-40B4-BE49-F238E27FC236}">
                  <a16:creationId xmlns:a16="http://schemas.microsoft.com/office/drawing/2014/main" id="{93D45385-7064-3547-AF05-55A034B5C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3" name="Line 18">
              <a:extLst>
                <a:ext uri="{FF2B5EF4-FFF2-40B4-BE49-F238E27FC236}">
                  <a16:creationId xmlns:a16="http://schemas.microsoft.com/office/drawing/2014/main" id="{E5FFEAFE-E4C3-384F-9332-1B5348EDB0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4" name="Line 19">
              <a:extLst>
                <a:ext uri="{FF2B5EF4-FFF2-40B4-BE49-F238E27FC236}">
                  <a16:creationId xmlns:a16="http://schemas.microsoft.com/office/drawing/2014/main" id="{D6926660-85E7-3347-A1AC-75598885D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5" name="Line 20">
              <a:extLst>
                <a:ext uri="{FF2B5EF4-FFF2-40B4-BE49-F238E27FC236}">
                  <a16:creationId xmlns:a16="http://schemas.microsoft.com/office/drawing/2014/main" id="{136BA584-D907-E34E-9712-7DDA2A975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6" name="Line 21">
              <a:extLst>
                <a:ext uri="{FF2B5EF4-FFF2-40B4-BE49-F238E27FC236}">
                  <a16:creationId xmlns:a16="http://schemas.microsoft.com/office/drawing/2014/main" id="{3F9E5D1F-3455-ED45-908C-A445FD99F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" name="Line 22">
              <a:extLst>
                <a:ext uri="{FF2B5EF4-FFF2-40B4-BE49-F238E27FC236}">
                  <a16:creationId xmlns:a16="http://schemas.microsoft.com/office/drawing/2014/main" id="{43F14811-65B5-1747-8240-C2A83910A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9" name="Text Box 23">
            <a:extLst>
              <a:ext uri="{FF2B5EF4-FFF2-40B4-BE49-F238E27FC236}">
                <a16:creationId xmlns:a16="http://schemas.microsoft.com/office/drawing/2014/main" id="{15653FD6-5308-0645-B994-4933FF0E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1510" name="Text Box 24">
            <a:extLst>
              <a:ext uri="{FF2B5EF4-FFF2-40B4-BE49-F238E27FC236}">
                <a16:creationId xmlns:a16="http://schemas.microsoft.com/office/drawing/2014/main" id="{78E0F407-164A-C445-8FDE-79A6323F9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1511" name="Text Box 26">
            <a:extLst>
              <a:ext uri="{FF2B5EF4-FFF2-40B4-BE49-F238E27FC236}">
                <a16:creationId xmlns:a16="http://schemas.microsoft.com/office/drawing/2014/main" id="{06497556-C396-8048-B74C-C62F6794F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1512" name="Text Box 31">
            <a:extLst>
              <a:ext uri="{FF2B5EF4-FFF2-40B4-BE49-F238E27FC236}">
                <a16:creationId xmlns:a16="http://schemas.microsoft.com/office/drawing/2014/main" id="{0DE9B3DC-E31F-EB45-A531-459ECBAB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70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12FD8E1A-05DA-E443-9801-7C258B9B5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196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x</a:t>
            </a:r>
            <a:r>
              <a:rPr lang="en-US" altLang="en-US"/>
              <a:t>=4u</a:t>
            </a:r>
            <a:r>
              <a:rPr lang="en-US" altLang="en-US" baseline="-25000"/>
              <a:t>x</a:t>
            </a:r>
            <a:r>
              <a:rPr lang="en-US" altLang="en-US"/>
              <a:t>+3v</a:t>
            </a:r>
            <a:r>
              <a:rPr lang="en-US" altLang="en-US" baseline="-25000"/>
              <a:t>x</a:t>
            </a:r>
          </a:p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=4u</a:t>
            </a:r>
            <a:r>
              <a:rPr lang="en-US" altLang="en-US" baseline="-25000"/>
              <a:t>y</a:t>
            </a:r>
            <a:r>
              <a:rPr lang="en-US" altLang="en-US"/>
              <a:t>+3v</a:t>
            </a:r>
            <a:r>
              <a:rPr lang="en-US" altLang="en-US" baseline="-25000"/>
              <a:t>y</a:t>
            </a:r>
          </a:p>
        </p:txBody>
      </p:sp>
      <p:sp>
        <p:nvSpPr>
          <p:cNvPr id="21514" name="Text Box 35">
            <a:extLst>
              <a:ext uri="{FF2B5EF4-FFF2-40B4-BE49-F238E27FC236}">
                <a16:creationId xmlns:a16="http://schemas.microsoft.com/office/drawing/2014/main" id="{FCD362A0-5A14-794D-91CE-DE68D0D39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1515" name="Group 36">
            <a:extLst>
              <a:ext uri="{FF2B5EF4-FFF2-40B4-BE49-F238E27FC236}">
                <a16:creationId xmlns:a16="http://schemas.microsoft.com/office/drawing/2014/main" id="{EE4F33D1-1127-7042-AFCC-35956505E8D9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1581" name="Line 37">
              <a:extLst>
                <a:ext uri="{FF2B5EF4-FFF2-40B4-BE49-F238E27FC236}">
                  <a16:creationId xmlns:a16="http://schemas.microsoft.com/office/drawing/2014/main" id="{D472BDE6-39A0-F54D-8248-23B2A8B77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2" name="Line 38">
              <a:extLst>
                <a:ext uri="{FF2B5EF4-FFF2-40B4-BE49-F238E27FC236}">
                  <a16:creationId xmlns:a16="http://schemas.microsoft.com/office/drawing/2014/main" id="{9C8750DC-CA67-944D-A241-CC03FD965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3" name="Line 39">
              <a:extLst>
                <a:ext uri="{FF2B5EF4-FFF2-40B4-BE49-F238E27FC236}">
                  <a16:creationId xmlns:a16="http://schemas.microsoft.com/office/drawing/2014/main" id="{E6EB381B-46EE-FA45-AFEF-6336D1B40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4" name="Line 40">
              <a:extLst>
                <a:ext uri="{FF2B5EF4-FFF2-40B4-BE49-F238E27FC236}">
                  <a16:creationId xmlns:a16="http://schemas.microsoft.com/office/drawing/2014/main" id="{9BA97EAE-9D4C-7046-83F2-F68893C67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5" name="Line 41">
              <a:extLst>
                <a:ext uri="{FF2B5EF4-FFF2-40B4-BE49-F238E27FC236}">
                  <a16:creationId xmlns:a16="http://schemas.microsoft.com/office/drawing/2014/main" id="{20020915-882E-624A-8F21-C24B3DD09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6" name="Line 42">
              <a:extLst>
                <a:ext uri="{FF2B5EF4-FFF2-40B4-BE49-F238E27FC236}">
                  <a16:creationId xmlns:a16="http://schemas.microsoft.com/office/drawing/2014/main" id="{FB9C3C4D-AA86-C940-823D-AE56F3CC6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7" name="Line 43">
              <a:extLst>
                <a:ext uri="{FF2B5EF4-FFF2-40B4-BE49-F238E27FC236}">
                  <a16:creationId xmlns:a16="http://schemas.microsoft.com/office/drawing/2014/main" id="{4AE26451-E496-0F40-B81D-706217BA8A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8" name="Line 44">
              <a:extLst>
                <a:ext uri="{FF2B5EF4-FFF2-40B4-BE49-F238E27FC236}">
                  <a16:creationId xmlns:a16="http://schemas.microsoft.com/office/drawing/2014/main" id="{25B0BF94-28AC-CC40-89E8-7B6E77181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9" name="Line 45">
              <a:extLst>
                <a:ext uri="{FF2B5EF4-FFF2-40B4-BE49-F238E27FC236}">
                  <a16:creationId xmlns:a16="http://schemas.microsoft.com/office/drawing/2014/main" id="{EC6BD3DE-274A-314B-8E8D-EC268F88F0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6" name="Group 46">
            <a:extLst>
              <a:ext uri="{FF2B5EF4-FFF2-40B4-BE49-F238E27FC236}">
                <a16:creationId xmlns:a16="http://schemas.microsoft.com/office/drawing/2014/main" id="{7C244EF7-02F5-0F4B-9BF4-9B640D0B6C3D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1572" name="Line 47">
              <a:extLst>
                <a:ext uri="{FF2B5EF4-FFF2-40B4-BE49-F238E27FC236}">
                  <a16:creationId xmlns:a16="http://schemas.microsoft.com/office/drawing/2014/main" id="{15F3BB59-AD0F-774C-8FBF-214D28A44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3" name="Line 48">
              <a:extLst>
                <a:ext uri="{FF2B5EF4-FFF2-40B4-BE49-F238E27FC236}">
                  <a16:creationId xmlns:a16="http://schemas.microsoft.com/office/drawing/2014/main" id="{97964380-EF36-EB4C-BB0A-FD75E70D8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4" name="Line 49">
              <a:extLst>
                <a:ext uri="{FF2B5EF4-FFF2-40B4-BE49-F238E27FC236}">
                  <a16:creationId xmlns:a16="http://schemas.microsoft.com/office/drawing/2014/main" id="{CCDAC642-00D3-E842-903B-1920F0DD2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5" name="Line 50">
              <a:extLst>
                <a:ext uri="{FF2B5EF4-FFF2-40B4-BE49-F238E27FC236}">
                  <a16:creationId xmlns:a16="http://schemas.microsoft.com/office/drawing/2014/main" id="{78EB8818-289F-544E-83F2-EB8412D46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6" name="Line 51">
              <a:extLst>
                <a:ext uri="{FF2B5EF4-FFF2-40B4-BE49-F238E27FC236}">
                  <a16:creationId xmlns:a16="http://schemas.microsoft.com/office/drawing/2014/main" id="{EF439D64-8524-5E4F-9BA1-52F441C3D7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7" name="Line 52">
              <a:extLst>
                <a:ext uri="{FF2B5EF4-FFF2-40B4-BE49-F238E27FC236}">
                  <a16:creationId xmlns:a16="http://schemas.microsoft.com/office/drawing/2014/main" id="{BD195C7C-830A-BD41-B27B-0A5219DA7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8" name="Line 53">
              <a:extLst>
                <a:ext uri="{FF2B5EF4-FFF2-40B4-BE49-F238E27FC236}">
                  <a16:creationId xmlns:a16="http://schemas.microsoft.com/office/drawing/2014/main" id="{197F9893-66F9-1D42-AE9A-42B0E1EA7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9" name="Line 54">
              <a:extLst>
                <a:ext uri="{FF2B5EF4-FFF2-40B4-BE49-F238E27FC236}">
                  <a16:creationId xmlns:a16="http://schemas.microsoft.com/office/drawing/2014/main" id="{66C940DE-25C0-7047-8AFF-218F08FF0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0" name="Line 55">
              <a:extLst>
                <a:ext uri="{FF2B5EF4-FFF2-40B4-BE49-F238E27FC236}">
                  <a16:creationId xmlns:a16="http://schemas.microsoft.com/office/drawing/2014/main" id="{0DE2A6CA-E2D8-4D43-91D0-33ECB2669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7" name="Text Box 56">
            <a:extLst>
              <a:ext uri="{FF2B5EF4-FFF2-40B4-BE49-F238E27FC236}">
                <a16:creationId xmlns:a16="http://schemas.microsoft.com/office/drawing/2014/main" id="{881068B9-DF64-3C4E-854E-BBA45688A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1518" name="Oval 57">
            <a:extLst>
              <a:ext uri="{FF2B5EF4-FFF2-40B4-BE49-F238E27FC236}">
                <a16:creationId xmlns:a16="http://schemas.microsoft.com/office/drawing/2014/main" id="{0849FDCE-7FCF-1A43-8499-5D2F52D94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19" name="Text Box 58">
            <a:extLst>
              <a:ext uri="{FF2B5EF4-FFF2-40B4-BE49-F238E27FC236}">
                <a16:creationId xmlns:a16="http://schemas.microsoft.com/office/drawing/2014/main" id="{0E63E4BE-7E0A-A448-88FD-370806012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1520" name="Line 59">
            <a:extLst>
              <a:ext uri="{FF2B5EF4-FFF2-40B4-BE49-F238E27FC236}">
                <a16:creationId xmlns:a16="http://schemas.microsoft.com/office/drawing/2014/main" id="{6EEA8F91-C97D-BA46-86E8-4F987F1A29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60">
            <a:extLst>
              <a:ext uri="{FF2B5EF4-FFF2-40B4-BE49-F238E27FC236}">
                <a16:creationId xmlns:a16="http://schemas.microsoft.com/office/drawing/2014/main" id="{D98951FA-012F-614A-9594-6E53390038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61">
            <a:extLst>
              <a:ext uri="{FF2B5EF4-FFF2-40B4-BE49-F238E27FC236}">
                <a16:creationId xmlns:a16="http://schemas.microsoft.com/office/drawing/2014/main" id="{88632117-0D26-5F4F-9F94-CCEFA28048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Oval 64">
            <a:extLst>
              <a:ext uri="{FF2B5EF4-FFF2-40B4-BE49-F238E27FC236}">
                <a16:creationId xmlns:a16="http://schemas.microsoft.com/office/drawing/2014/main" id="{C594D3CA-39C6-474A-A7C1-E7DBA87E6D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24" name="Text Box 65">
            <a:extLst>
              <a:ext uri="{FF2B5EF4-FFF2-40B4-BE49-F238E27FC236}">
                <a16:creationId xmlns:a16="http://schemas.microsoft.com/office/drawing/2014/main" id="{47E4CFA1-F657-0443-BE7B-9029C5DA6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1525" name="Line 66">
            <a:extLst>
              <a:ext uri="{FF2B5EF4-FFF2-40B4-BE49-F238E27FC236}">
                <a16:creationId xmlns:a16="http://schemas.microsoft.com/office/drawing/2014/main" id="{7AA6324F-1E58-AF41-A7E0-96907EFCB0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67">
            <a:extLst>
              <a:ext uri="{FF2B5EF4-FFF2-40B4-BE49-F238E27FC236}">
                <a16:creationId xmlns:a16="http://schemas.microsoft.com/office/drawing/2014/main" id="{07FB3E75-4362-484D-A6AD-01FD263B5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68">
            <a:extLst>
              <a:ext uri="{FF2B5EF4-FFF2-40B4-BE49-F238E27FC236}">
                <a16:creationId xmlns:a16="http://schemas.microsoft.com/office/drawing/2014/main" id="{CC762094-6FB7-1843-908C-D8E17C3A86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8" name="AutoShape 69">
            <a:extLst>
              <a:ext uri="{FF2B5EF4-FFF2-40B4-BE49-F238E27FC236}">
                <a16:creationId xmlns:a16="http://schemas.microsoft.com/office/drawing/2014/main" id="{83AEACFD-5288-8A41-A49E-53E46B2EE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29" name="Text Box 71">
            <a:extLst>
              <a:ext uri="{FF2B5EF4-FFF2-40B4-BE49-F238E27FC236}">
                <a16:creationId xmlns:a16="http://schemas.microsoft.com/office/drawing/2014/main" id="{A604EB83-7FE3-684E-B7EE-0B75E13D0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1530" name="Text Box 74">
            <a:extLst>
              <a:ext uri="{FF2B5EF4-FFF2-40B4-BE49-F238E27FC236}">
                <a16:creationId xmlns:a16="http://schemas.microsoft.com/office/drawing/2014/main" id="{F0529F1D-376F-134C-A9F7-656759E33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5" name="Group 118">
            <a:extLst>
              <a:ext uri="{FF2B5EF4-FFF2-40B4-BE49-F238E27FC236}">
                <a16:creationId xmlns:a16="http://schemas.microsoft.com/office/drawing/2014/main" id="{92EC7837-5282-C94F-8A0E-82A3A75388A0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30700"/>
            <a:ext cx="4784725" cy="1131888"/>
            <a:chOff x="2256" y="2728"/>
            <a:chExt cx="3014" cy="713"/>
          </a:xfrm>
        </p:grpSpPr>
        <p:sp>
          <p:nvSpPr>
            <p:cNvPr id="21532" name="Rectangle 77">
              <a:extLst>
                <a:ext uri="{FF2B5EF4-FFF2-40B4-BE49-F238E27FC236}">
                  <a16:creationId xmlns:a16="http://schemas.microsoft.com/office/drawing/2014/main" id="{80933E7B-4827-EE4B-81D5-F58A3F1C7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927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33" name="Rectangle 78">
              <a:extLst>
                <a:ext uri="{FF2B5EF4-FFF2-40B4-BE49-F238E27FC236}">
                  <a16:creationId xmlns:a16="http://schemas.microsoft.com/office/drawing/2014/main" id="{EC0F60A3-C19E-7946-BCB2-2E816363B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27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34" name="Rectangle 79">
              <a:extLst>
                <a:ext uri="{FF2B5EF4-FFF2-40B4-BE49-F238E27FC236}">
                  <a16:creationId xmlns:a16="http://schemas.microsoft.com/office/drawing/2014/main" id="{84E0ADA1-5142-FF42-B28D-78E60F95C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35" name="Rectangle 80">
              <a:extLst>
                <a:ext uri="{FF2B5EF4-FFF2-40B4-BE49-F238E27FC236}">
                  <a16:creationId xmlns:a16="http://schemas.microsoft.com/office/drawing/2014/main" id="{AA87B974-B7D5-5749-9B74-702336FF0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36" name="Rectangle 81">
              <a:extLst>
                <a:ext uri="{FF2B5EF4-FFF2-40B4-BE49-F238E27FC236}">
                  <a16:creationId xmlns:a16="http://schemas.microsoft.com/office/drawing/2014/main" id="{179DF5CA-655E-BD43-BFA4-34D0F925A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37" name="Rectangle 82">
              <a:extLst>
                <a:ext uri="{FF2B5EF4-FFF2-40B4-BE49-F238E27FC236}">
                  <a16:creationId xmlns:a16="http://schemas.microsoft.com/office/drawing/2014/main" id="{F9CDC584-5A18-7742-9399-AB60EFDDC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38" name="Rectangle 83">
              <a:extLst>
                <a:ext uri="{FF2B5EF4-FFF2-40B4-BE49-F238E27FC236}">
                  <a16:creationId xmlns:a16="http://schemas.microsoft.com/office/drawing/2014/main" id="{F8F661D9-1D20-BD43-A95C-805880DE6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39" name="Rectangle 84">
              <a:extLst>
                <a:ext uri="{FF2B5EF4-FFF2-40B4-BE49-F238E27FC236}">
                  <a16:creationId xmlns:a16="http://schemas.microsoft.com/office/drawing/2014/main" id="{DFC4A993-BDCD-DF48-A91F-7D9456E13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0" name="Rectangle 85">
              <a:extLst>
                <a:ext uri="{FF2B5EF4-FFF2-40B4-BE49-F238E27FC236}">
                  <a16:creationId xmlns:a16="http://schemas.microsoft.com/office/drawing/2014/main" id="{FB000561-B49B-1E4C-99B1-1BD0B486D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1" name="Rectangle 86">
              <a:extLst>
                <a:ext uri="{FF2B5EF4-FFF2-40B4-BE49-F238E27FC236}">
                  <a16:creationId xmlns:a16="http://schemas.microsoft.com/office/drawing/2014/main" id="{F80831A0-B57C-CA40-A1BE-F78D2286B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2" name="Rectangle 87">
              <a:extLst>
                <a:ext uri="{FF2B5EF4-FFF2-40B4-BE49-F238E27FC236}">
                  <a16:creationId xmlns:a16="http://schemas.microsoft.com/office/drawing/2014/main" id="{DFCF5370-722B-F04C-BCF5-2CEE51260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3" name="Rectangle 88">
              <a:extLst>
                <a:ext uri="{FF2B5EF4-FFF2-40B4-BE49-F238E27FC236}">
                  <a16:creationId xmlns:a16="http://schemas.microsoft.com/office/drawing/2014/main" id="{EF716DD5-13DF-8847-B7B1-D44D3A058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4" name="Rectangle 89">
              <a:extLst>
                <a:ext uri="{FF2B5EF4-FFF2-40B4-BE49-F238E27FC236}">
                  <a16:creationId xmlns:a16="http://schemas.microsoft.com/office/drawing/2014/main" id="{186B2ED7-BC18-C246-84FC-78B454A48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5" name="Rectangle 90">
              <a:extLst>
                <a:ext uri="{FF2B5EF4-FFF2-40B4-BE49-F238E27FC236}">
                  <a16:creationId xmlns:a16="http://schemas.microsoft.com/office/drawing/2014/main" id="{BD7EC7CA-0332-D847-9266-D81535CF8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6" name="Rectangle 91">
              <a:extLst>
                <a:ext uri="{FF2B5EF4-FFF2-40B4-BE49-F238E27FC236}">
                  <a16:creationId xmlns:a16="http://schemas.microsoft.com/office/drawing/2014/main" id="{7B3C0012-B50F-FB47-B2B9-841D458D2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7" name="Rectangle 92">
              <a:extLst>
                <a:ext uri="{FF2B5EF4-FFF2-40B4-BE49-F238E27FC236}">
                  <a16:creationId xmlns:a16="http://schemas.microsoft.com/office/drawing/2014/main" id="{2C321241-4C92-9748-BEB5-0D095E2C3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8" name="Rectangle 93">
              <a:extLst>
                <a:ext uri="{FF2B5EF4-FFF2-40B4-BE49-F238E27FC236}">
                  <a16:creationId xmlns:a16="http://schemas.microsoft.com/office/drawing/2014/main" id="{5A98E432-F09A-144B-95CD-2BCAB8054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49" name="Rectangle 94">
              <a:extLst>
                <a:ext uri="{FF2B5EF4-FFF2-40B4-BE49-F238E27FC236}">
                  <a16:creationId xmlns:a16="http://schemas.microsoft.com/office/drawing/2014/main" id="{BBB68BBC-E23A-DD44-9F79-FDA3FB13C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0" name="Rectangle 95">
              <a:extLst>
                <a:ext uri="{FF2B5EF4-FFF2-40B4-BE49-F238E27FC236}">
                  <a16:creationId xmlns:a16="http://schemas.microsoft.com/office/drawing/2014/main" id="{DDDB5065-8332-DB47-8342-75F738B9E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1" name="Rectangle 96">
              <a:extLst>
                <a:ext uri="{FF2B5EF4-FFF2-40B4-BE49-F238E27FC236}">
                  <a16:creationId xmlns:a16="http://schemas.microsoft.com/office/drawing/2014/main" id="{4EA273FB-6656-0A4E-9382-632126276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2" name="Rectangle 97">
              <a:extLst>
                <a:ext uri="{FF2B5EF4-FFF2-40B4-BE49-F238E27FC236}">
                  <a16:creationId xmlns:a16="http://schemas.microsoft.com/office/drawing/2014/main" id="{ACA0A4B7-4AC4-3143-A7B4-979B74E9D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3" name="Rectangle 98">
              <a:extLst>
                <a:ext uri="{FF2B5EF4-FFF2-40B4-BE49-F238E27FC236}">
                  <a16:creationId xmlns:a16="http://schemas.microsoft.com/office/drawing/2014/main" id="{A0F11BAB-1AB0-864B-A69D-DFDADB09B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4" name="Rectangle 99">
              <a:extLst>
                <a:ext uri="{FF2B5EF4-FFF2-40B4-BE49-F238E27FC236}">
                  <a16:creationId xmlns:a16="http://schemas.microsoft.com/office/drawing/2014/main" id="{CE26B1EF-82E4-904E-8027-F7B654D88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5" name="Rectangle 100">
              <a:extLst>
                <a:ext uri="{FF2B5EF4-FFF2-40B4-BE49-F238E27FC236}">
                  <a16:creationId xmlns:a16="http://schemas.microsoft.com/office/drawing/2014/main" id="{313463FF-CFAF-204B-A418-A62672047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6" name="Rectangle 101">
              <a:extLst>
                <a:ext uri="{FF2B5EF4-FFF2-40B4-BE49-F238E27FC236}">
                  <a16:creationId xmlns:a16="http://schemas.microsoft.com/office/drawing/2014/main" id="{E23CAF32-7AC9-714E-8BC7-A4B96AD15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7" name="Rectangle 102">
              <a:extLst>
                <a:ext uri="{FF2B5EF4-FFF2-40B4-BE49-F238E27FC236}">
                  <a16:creationId xmlns:a16="http://schemas.microsoft.com/office/drawing/2014/main" id="{69B4087A-0B94-3547-86F0-27CA89122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8" name="Rectangle 103">
              <a:extLst>
                <a:ext uri="{FF2B5EF4-FFF2-40B4-BE49-F238E27FC236}">
                  <a16:creationId xmlns:a16="http://schemas.microsoft.com/office/drawing/2014/main" id="{68143EFF-CCCC-0E43-B2F3-91260692C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59" name="Rectangle 104">
              <a:extLst>
                <a:ext uri="{FF2B5EF4-FFF2-40B4-BE49-F238E27FC236}">
                  <a16:creationId xmlns:a16="http://schemas.microsoft.com/office/drawing/2014/main" id="{404DA616-293B-C447-A536-E4C6C155F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0" name="Rectangle 105">
              <a:extLst>
                <a:ext uri="{FF2B5EF4-FFF2-40B4-BE49-F238E27FC236}">
                  <a16:creationId xmlns:a16="http://schemas.microsoft.com/office/drawing/2014/main" id="{67B87EEA-60F4-7E4C-A33A-3DEB6638B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1" name="Rectangle 106">
              <a:extLst>
                <a:ext uri="{FF2B5EF4-FFF2-40B4-BE49-F238E27FC236}">
                  <a16:creationId xmlns:a16="http://schemas.microsoft.com/office/drawing/2014/main" id="{1AECD404-7888-D94F-A9CE-36E19B3A7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2" name="Rectangle 107">
              <a:extLst>
                <a:ext uri="{FF2B5EF4-FFF2-40B4-BE49-F238E27FC236}">
                  <a16:creationId xmlns:a16="http://schemas.microsoft.com/office/drawing/2014/main" id="{BA5C00E0-A9B5-5348-92CD-31F77CDBD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3" name="Rectangle 108">
              <a:extLst>
                <a:ext uri="{FF2B5EF4-FFF2-40B4-BE49-F238E27FC236}">
                  <a16:creationId xmlns:a16="http://schemas.microsoft.com/office/drawing/2014/main" id="{E2C48350-6EEC-4049-9CCC-029C13935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4" name="Rectangle 109">
              <a:extLst>
                <a:ext uri="{FF2B5EF4-FFF2-40B4-BE49-F238E27FC236}">
                  <a16:creationId xmlns:a16="http://schemas.microsoft.com/office/drawing/2014/main" id="{34FC6B5A-9C67-D643-8498-296D64329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5" name="Rectangle 110">
              <a:extLst>
                <a:ext uri="{FF2B5EF4-FFF2-40B4-BE49-F238E27FC236}">
                  <a16:creationId xmlns:a16="http://schemas.microsoft.com/office/drawing/2014/main" id="{94B1412E-C6EF-C548-9C5C-4075AF3AF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6" name="Rectangle 111">
              <a:extLst>
                <a:ext uri="{FF2B5EF4-FFF2-40B4-BE49-F238E27FC236}">
                  <a16:creationId xmlns:a16="http://schemas.microsoft.com/office/drawing/2014/main" id="{8DAE899C-E8B8-B74E-811E-3DFB71EC0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9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7" name="Rectangle 112">
              <a:extLst>
                <a:ext uri="{FF2B5EF4-FFF2-40B4-BE49-F238E27FC236}">
                  <a16:creationId xmlns:a16="http://schemas.microsoft.com/office/drawing/2014/main" id="{233A1C29-39B5-B64C-9EF1-B793AC844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8" name="Rectangle 113">
              <a:extLst>
                <a:ext uri="{FF2B5EF4-FFF2-40B4-BE49-F238E27FC236}">
                  <a16:creationId xmlns:a16="http://schemas.microsoft.com/office/drawing/2014/main" id="{05B64282-8E6E-2D4F-8011-73F32FF83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69" name="Rectangle 114">
              <a:extLst>
                <a:ext uri="{FF2B5EF4-FFF2-40B4-BE49-F238E27FC236}">
                  <a16:creationId xmlns:a16="http://schemas.microsoft.com/office/drawing/2014/main" id="{8C0E691D-0247-AF44-A098-BBC7F4BE8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70" name="Rectangle 115">
              <a:extLst>
                <a:ext uri="{FF2B5EF4-FFF2-40B4-BE49-F238E27FC236}">
                  <a16:creationId xmlns:a16="http://schemas.microsoft.com/office/drawing/2014/main" id="{6E5259A7-0217-2D43-9C25-A5A46D21D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3105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71" name="Rectangle 116">
              <a:extLst>
                <a:ext uri="{FF2B5EF4-FFF2-40B4-BE49-F238E27FC236}">
                  <a16:creationId xmlns:a16="http://schemas.microsoft.com/office/drawing/2014/main" id="{DC6EC087-47DC-194F-88FC-34AEF47A6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2749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ED5A6-F78A-9C49-A00C-3788F21F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349DC4A-DC4E-3048-861D-76CEB0C97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the inverse transform?</a:t>
            </a:r>
          </a:p>
        </p:txBody>
      </p:sp>
      <p:sp>
        <p:nvSpPr>
          <p:cNvPr id="769027" name="Rectangle 3">
            <a:extLst>
              <a:ext uri="{FF2B5EF4-FFF2-40B4-BE49-F238E27FC236}">
                <a16:creationId xmlns:a16="http://schemas.microsoft.com/office/drawing/2014/main" id="{43499C84-E9F4-064B-B604-712F0789D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99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/>
              <a:t>How can we change from any basis to any basis?</a:t>
            </a:r>
          </a:p>
          <a:p>
            <a:pPr>
              <a:buFontTx/>
              <a:buChar char="•"/>
            </a:pPr>
            <a:r>
              <a:rPr lang="en-US" altLang="en-US" sz="2000"/>
              <a:t>What if the basis are orthogonal?</a:t>
            </a:r>
          </a:p>
        </p:txBody>
      </p:sp>
      <p:sp>
        <p:nvSpPr>
          <p:cNvPr id="22532" name="Text Box 28">
            <a:extLst>
              <a:ext uri="{FF2B5EF4-FFF2-40B4-BE49-F238E27FC236}">
                <a16:creationId xmlns:a16="http://schemas.microsoft.com/office/drawing/2014/main" id="{5EAF4D07-1565-AD4C-94FE-90ED0EDB2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914400"/>
            <a:ext cx="1411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2533" name="Group 29">
            <a:extLst>
              <a:ext uri="{FF2B5EF4-FFF2-40B4-BE49-F238E27FC236}">
                <a16:creationId xmlns:a16="http://schemas.microsoft.com/office/drawing/2014/main" id="{BAFE5603-D825-A048-84D1-9E1007D50008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2624" name="Line 30">
              <a:extLst>
                <a:ext uri="{FF2B5EF4-FFF2-40B4-BE49-F238E27FC236}">
                  <a16:creationId xmlns:a16="http://schemas.microsoft.com/office/drawing/2014/main" id="{6770E384-1AF0-0245-981D-B6C7742B2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5" name="Line 31">
              <a:extLst>
                <a:ext uri="{FF2B5EF4-FFF2-40B4-BE49-F238E27FC236}">
                  <a16:creationId xmlns:a16="http://schemas.microsoft.com/office/drawing/2014/main" id="{B8CA44BF-8113-5741-B408-1C028C01BE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6" name="Line 32">
              <a:extLst>
                <a:ext uri="{FF2B5EF4-FFF2-40B4-BE49-F238E27FC236}">
                  <a16:creationId xmlns:a16="http://schemas.microsoft.com/office/drawing/2014/main" id="{30D6A43F-9ABF-384C-96CD-E6744F127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7" name="Line 33">
              <a:extLst>
                <a:ext uri="{FF2B5EF4-FFF2-40B4-BE49-F238E27FC236}">
                  <a16:creationId xmlns:a16="http://schemas.microsoft.com/office/drawing/2014/main" id="{52847094-2E6A-5943-A3E0-49B71D4E0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8" name="Line 34">
              <a:extLst>
                <a:ext uri="{FF2B5EF4-FFF2-40B4-BE49-F238E27FC236}">
                  <a16:creationId xmlns:a16="http://schemas.microsoft.com/office/drawing/2014/main" id="{C5E41908-543D-1B4D-A620-81203DE43C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9" name="Line 35">
              <a:extLst>
                <a:ext uri="{FF2B5EF4-FFF2-40B4-BE49-F238E27FC236}">
                  <a16:creationId xmlns:a16="http://schemas.microsoft.com/office/drawing/2014/main" id="{1E163154-28E1-C44C-8D50-AC32ABA07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0" name="Line 36">
              <a:extLst>
                <a:ext uri="{FF2B5EF4-FFF2-40B4-BE49-F238E27FC236}">
                  <a16:creationId xmlns:a16="http://schemas.microsoft.com/office/drawing/2014/main" id="{C40161D9-8046-4840-8BA0-506236F1A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" name="Line 37">
              <a:extLst>
                <a:ext uri="{FF2B5EF4-FFF2-40B4-BE49-F238E27FC236}">
                  <a16:creationId xmlns:a16="http://schemas.microsoft.com/office/drawing/2014/main" id="{22B2C4A1-D9E7-2D47-84A0-3227265065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" name="Line 38">
              <a:extLst>
                <a:ext uri="{FF2B5EF4-FFF2-40B4-BE49-F238E27FC236}">
                  <a16:creationId xmlns:a16="http://schemas.microsoft.com/office/drawing/2014/main" id="{8A30F794-A656-AD47-A4BE-0EA551302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4" name="Group 39">
            <a:extLst>
              <a:ext uri="{FF2B5EF4-FFF2-40B4-BE49-F238E27FC236}">
                <a16:creationId xmlns:a16="http://schemas.microsoft.com/office/drawing/2014/main" id="{E347F890-0B70-E54E-9D09-69D4696D3E7D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5632450" y="1206500"/>
            <a:ext cx="184150" cy="2438400"/>
            <a:chOff x="3149" y="768"/>
            <a:chExt cx="86" cy="1536"/>
          </a:xfrm>
        </p:grpSpPr>
        <p:sp>
          <p:nvSpPr>
            <p:cNvPr id="22615" name="Line 40">
              <a:extLst>
                <a:ext uri="{FF2B5EF4-FFF2-40B4-BE49-F238E27FC236}">
                  <a16:creationId xmlns:a16="http://schemas.microsoft.com/office/drawing/2014/main" id="{7B84AA9C-0E46-3B42-B5DB-3BA5222CA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6" name="Line 41">
              <a:extLst>
                <a:ext uri="{FF2B5EF4-FFF2-40B4-BE49-F238E27FC236}">
                  <a16:creationId xmlns:a16="http://schemas.microsoft.com/office/drawing/2014/main" id="{C035304B-0D39-4148-83AB-4E66AC7BA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7" name="Line 42">
              <a:extLst>
                <a:ext uri="{FF2B5EF4-FFF2-40B4-BE49-F238E27FC236}">
                  <a16:creationId xmlns:a16="http://schemas.microsoft.com/office/drawing/2014/main" id="{E7B17C0F-188B-824C-8470-00CA109E2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8" name="Line 43">
              <a:extLst>
                <a:ext uri="{FF2B5EF4-FFF2-40B4-BE49-F238E27FC236}">
                  <a16:creationId xmlns:a16="http://schemas.microsoft.com/office/drawing/2014/main" id="{7DF09AD6-EADD-9043-B0D8-1F76267D35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9" name="Line 44">
              <a:extLst>
                <a:ext uri="{FF2B5EF4-FFF2-40B4-BE49-F238E27FC236}">
                  <a16:creationId xmlns:a16="http://schemas.microsoft.com/office/drawing/2014/main" id="{4F2D8578-68FD-884D-9328-E7E044E38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0" name="Line 45">
              <a:extLst>
                <a:ext uri="{FF2B5EF4-FFF2-40B4-BE49-F238E27FC236}">
                  <a16:creationId xmlns:a16="http://schemas.microsoft.com/office/drawing/2014/main" id="{20DE81D7-A9A5-0249-B231-70A69A278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1" name="Line 46">
              <a:extLst>
                <a:ext uri="{FF2B5EF4-FFF2-40B4-BE49-F238E27FC236}">
                  <a16:creationId xmlns:a16="http://schemas.microsoft.com/office/drawing/2014/main" id="{24B37CBA-3AC2-754F-B338-473BBD84B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2" name="Line 47">
              <a:extLst>
                <a:ext uri="{FF2B5EF4-FFF2-40B4-BE49-F238E27FC236}">
                  <a16:creationId xmlns:a16="http://schemas.microsoft.com/office/drawing/2014/main" id="{4A239EE5-5FD0-124A-AD49-48E0E5659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3" name="Line 48">
              <a:extLst>
                <a:ext uri="{FF2B5EF4-FFF2-40B4-BE49-F238E27FC236}">
                  <a16:creationId xmlns:a16="http://schemas.microsoft.com/office/drawing/2014/main" id="{9D4DDAE9-B36E-9548-A77D-D32DA55E6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5" name="Text Box 49">
            <a:extLst>
              <a:ext uri="{FF2B5EF4-FFF2-40B4-BE49-F238E27FC236}">
                <a16:creationId xmlns:a16="http://schemas.microsoft.com/office/drawing/2014/main" id="{88BCA7A8-A804-CE4D-9D94-018BE8947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2536" name="Oval 50">
            <a:extLst>
              <a:ext uri="{FF2B5EF4-FFF2-40B4-BE49-F238E27FC236}">
                <a16:creationId xmlns:a16="http://schemas.microsoft.com/office/drawing/2014/main" id="{2F29FC0D-A473-A843-9E20-33F5F2DD16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7" name="Text Box 51">
            <a:extLst>
              <a:ext uri="{FF2B5EF4-FFF2-40B4-BE49-F238E27FC236}">
                <a16:creationId xmlns:a16="http://schemas.microsoft.com/office/drawing/2014/main" id="{004A47FF-F55E-CC49-BB5B-B543ECE54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2538" name="Line 52">
            <a:extLst>
              <a:ext uri="{FF2B5EF4-FFF2-40B4-BE49-F238E27FC236}">
                <a16:creationId xmlns:a16="http://schemas.microsoft.com/office/drawing/2014/main" id="{787C15A9-F580-7A46-85D5-C56BF1388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84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53">
            <a:extLst>
              <a:ext uri="{FF2B5EF4-FFF2-40B4-BE49-F238E27FC236}">
                <a16:creationId xmlns:a16="http://schemas.microsoft.com/office/drawing/2014/main" id="{08FDC9A6-1417-F84F-93B4-198F09C988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92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54">
            <a:extLst>
              <a:ext uri="{FF2B5EF4-FFF2-40B4-BE49-F238E27FC236}">
                <a16:creationId xmlns:a16="http://schemas.microsoft.com/office/drawing/2014/main" id="{4DB444CA-6D89-C04E-840C-8381819295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1" name="Group 4">
            <a:extLst>
              <a:ext uri="{FF2B5EF4-FFF2-40B4-BE49-F238E27FC236}">
                <a16:creationId xmlns:a16="http://schemas.microsoft.com/office/drawing/2014/main" id="{2B5C9E23-B7B2-3E4D-A272-B71A8731626F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2597" name="Line 5">
              <a:extLst>
                <a:ext uri="{FF2B5EF4-FFF2-40B4-BE49-F238E27FC236}">
                  <a16:creationId xmlns:a16="http://schemas.microsoft.com/office/drawing/2014/main" id="{C4510AE1-FABB-AD4F-A3D0-31EE12ECD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8" name="Line 6">
              <a:extLst>
                <a:ext uri="{FF2B5EF4-FFF2-40B4-BE49-F238E27FC236}">
                  <a16:creationId xmlns:a16="http://schemas.microsoft.com/office/drawing/2014/main" id="{BE146C97-1FA7-864B-B8D0-A68E724C17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9" name="Line 7">
              <a:extLst>
                <a:ext uri="{FF2B5EF4-FFF2-40B4-BE49-F238E27FC236}">
                  <a16:creationId xmlns:a16="http://schemas.microsoft.com/office/drawing/2014/main" id="{3312A50D-4CB8-5A40-AC1E-5AE5A2E51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0" name="Line 8">
              <a:extLst>
                <a:ext uri="{FF2B5EF4-FFF2-40B4-BE49-F238E27FC236}">
                  <a16:creationId xmlns:a16="http://schemas.microsoft.com/office/drawing/2014/main" id="{E0C068FF-3F8D-684E-94B5-D6BB5B2F8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1" name="Line 9">
              <a:extLst>
                <a:ext uri="{FF2B5EF4-FFF2-40B4-BE49-F238E27FC236}">
                  <a16:creationId xmlns:a16="http://schemas.microsoft.com/office/drawing/2014/main" id="{4D2861FD-CC1A-F145-9D86-8285B1B4D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2" name="Line 10">
              <a:extLst>
                <a:ext uri="{FF2B5EF4-FFF2-40B4-BE49-F238E27FC236}">
                  <a16:creationId xmlns:a16="http://schemas.microsoft.com/office/drawing/2014/main" id="{DA5EBE3E-17A5-4F47-9F59-FCDCC32021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3" name="Line 11">
              <a:extLst>
                <a:ext uri="{FF2B5EF4-FFF2-40B4-BE49-F238E27FC236}">
                  <a16:creationId xmlns:a16="http://schemas.microsoft.com/office/drawing/2014/main" id="{E5619A68-F5A0-FF4F-92F0-801F18591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4" name="Line 12">
              <a:extLst>
                <a:ext uri="{FF2B5EF4-FFF2-40B4-BE49-F238E27FC236}">
                  <a16:creationId xmlns:a16="http://schemas.microsoft.com/office/drawing/2014/main" id="{C4F13346-6C1D-B247-836E-80ED47783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5" name="Line 13">
              <a:extLst>
                <a:ext uri="{FF2B5EF4-FFF2-40B4-BE49-F238E27FC236}">
                  <a16:creationId xmlns:a16="http://schemas.microsoft.com/office/drawing/2014/main" id="{BE24300B-7F14-D140-A0AE-432942425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6" name="Line 14">
              <a:extLst>
                <a:ext uri="{FF2B5EF4-FFF2-40B4-BE49-F238E27FC236}">
                  <a16:creationId xmlns:a16="http://schemas.microsoft.com/office/drawing/2014/main" id="{22A6AEAA-08C5-F948-BB76-913BB4AD49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7" name="Line 15">
              <a:extLst>
                <a:ext uri="{FF2B5EF4-FFF2-40B4-BE49-F238E27FC236}">
                  <a16:creationId xmlns:a16="http://schemas.microsoft.com/office/drawing/2014/main" id="{330F0D5C-7F8B-2549-B005-B6112C4D2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8" name="Line 16">
              <a:extLst>
                <a:ext uri="{FF2B5EF4-FFF2-40B4-BE49-F238E27FC236}">
                  <a16:creationId xmlns:a16="http://schemas.microsoft.com/office/drawing/2014/main" id="{E8980430-F392-A34B-9A67-291AF82418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9" name="Line 17">
              <a:extLst>
                <a:ext uri="{FF2B5EF4-FFF2-40B4-BE49-F238E27FC236}">
                  <a16:creationId xmlns:a16="http://schemas.microsoft.com/office/drawing/2014/main" id="{41F48C56-0D6C-0146-9461-E6FD5370B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0" name="Line 18">
              <a:extLst>
                <a:ext uri="{FF2B5EF4-FFF2-40B4-BE49-F238E27FC236}">
                  <a16:creationId xmlns:a16="http://schemas.microsoft.com/office/drawing/2014/main" id="{5C19A62F-0548-8E45-A41E-86E730C47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1" name="Line 19">
              <a:extLst>
                <a:ext uri="{FF2B5EF4-FFF2-40B4-BE49-F238E27FC236}">
                  <a16:creationId xmlns:a16="http://schemas.microsoft.com/office/drawing/2014/main" id="{0C03D427-8E9D-9A4A-976C-7C6E99547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2" name="Line 20">
              <a:extLst>
                <a:ext uri="{FF2B5EF4-FFF2-40B4-BE49-F238E27FC236}">
                  <a16:creationId xmlns:a16="http://schemas.microsoft.com/office/drawing/2014/main" id="{58C1E122-153A-4B4F-B124-3D2BD5820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3" name="Line 21">
              <a:extLst>
                <a:ext uri="{FF2B5EF4-FFF2-40B4-BE49-F238E27FC236}">
                  <a16:creationId xmlns:a16="http://schemas.microsoft.com/office/drawing/2014/main" id="{07480D8C-8E9B-8F45-A837-3BDD10DB5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4" name="Line 22">
              <a:extLst>
                <a:ext uri="{FF2B5EF4-FFF2-40B4-BE49-F238E27FC236}">
                  <a16:creationId xmlns:a16="http://schemas.microsoft.com/office/drawing/2014/main" id="{5085E866-F42F-4946-A0DB-33F8A8C881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2" name="Text Box 23">
            <a:extLst>
              <a:ext uri="{FF2B5EF4-FFF2-40B4-BE49-F238E27FC236}">
                <a16:creationId xmlns:a16="http://schemas.microsoft.com/office/drawing/2014/main" id="{48B65292-7FDE-6D49-8DCB-942AF690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2543" name="Text Box 24">
            <a:extLst>
              <a:ext uri="{FF2B5EF4-FFF2-40B4-BE49-F238E27FC236}">
                <a16:creationId xmlns:a16="http://schemas.microsoft.com/office/drawing/2014/main" id="{54CFA527-2A77-3148-ABF1-60D89BE62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2544" name="Text Box 25">
            <a:extLst>
              <a:ext uri="{FF2B5EF4-FFF2-40B4-BE49-F238E27FC236}">
                <a16:creationId xmlns:a16="http://schemas.microsoft.com/office/drawing/2014/main" id="{05684C53-EEF0-5941-8C62-A72162A46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2545" name="Text Box 26">
            <a:extLst>
              <a:ext uri="{FF2B5EF4-FFF2-40B4-BE49-F238E27FC236}">
                <a16:creationId xmlns:a16="http://schemas.microsoft.com/office/drawing/2014/main" id="{769B1A88-5742-8A44-8D4F-8E0D4E0D6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2546" name="Oval 55">
            <a:extLst>
              <a:ext uri="{FF2B5EF4-FFF2-40B4-BE49-F238E27FC236}">
                <a16:creationId xmlns:a16="http://schemas.microsoft.com/office/drawing/2014/main" id="{C80CAA63-0CE5-9040-8776-E9E10FF0D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47" name="Text Box 56">
            <a:extLst>
              <a:ext uri="{FF2B5EF4-FFF2-40B4-BE49-F238E27FC236}">
                <a16:creationId xmlns:a16="http://schemas.microsoft.com/office/drawing/2014/main" id="{F7AB0B8D-8E34-B34F-89EF-A6EE35AD8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2548" name="Line 57">
            <a:extLst>
              <a:ext uri="{FF2B5EF4-FFF2-40B4-BE49-F238E27FC236}">
                <a16:creationId xmlns:a16="http://schemas.microsoft.com/office/drawing/2014/main" id="{CFE8F790-02B2-974E-99E0-37C31BCBBA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58">
            <a:extLst>
              <a:ext uri="{FF2B5EF4-FFF2-40B4-BE49-F238E27FC236}">
                <a16:creationId xmlns:a16="http://schemas.microsoft.com/office/drawing/2014/main" id="{B3C73D74-CB98-FD46-AD4B-097AB07BFF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59">
            <a:extLst>
              <a:ext uri="{FF2B5EF4-FFF2-40B4-BE49-F238E27FC236}">
                <a16:creationId xmlns:a16="http://schemas.microsoft.com/office/drawing/2014/main" id="{99D33352-FC12-3D4B-8B40-EA1663EB6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AutoShape 60">
            <a:extLst>
              <a:ext uri="{FF2B5EF4-FFF2-40B4-BE49-F238E27FC236}">
                <a16:creationId xmlns:a16="http://schemas.microsoft.com/office/drawing/2014/main" id="{37F976B5-8D80-6F48-8F84-6243F66F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52" name="Text Box 62">
            <a:extLst>
              <a:ext uri="{FF2B5EF4-FFF2-40B4-BE49-F238E27FC236}">
                <a16:creationId xmlns:a16="http://schemas.microsoft.com/office/drawing/2014/main" id="{784E10B4-C739-FC46-9A69-DDBB94220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381000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(p</a:t>
            </a:r>
            <a:r>
              <a:rPr lang="en-US" altLang="en-US" baseline="-25000"/>
              <a:t>x</a:t>
            </a:r>
            <a:r>
              <a:rPr lang="en-US" altLang="en-US" b="1"/>
              <a:t>,</a:t>
            </a: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) = ?</a:t>
            </a:r>
          </a:p>
        </p:txBody>
      </p:sp>
      <p:sp>
        <p:nvSpPr>
          <p:cNvPr id="769129" name="Text Box 105">
            <a:extLst>
              <a:ext uri="{FF2B5EF4-FFF2-40B4-BE49-F238E27FC236}">
                <a16:creationId xmlns:a16="http://schemas.microsoft.com/office/drawing/2014/main" id="{EACC02F8-AA56-6646-AD41-FFB7140BF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= p</a:t>
            </a:r>
            <a:r>
              <a:rPr lang="en-US" altLang="en-US" baseline="-25000"/>
              <a:t>x</a:t>
            </a:r>
            <a:r>
              <a:rPr lang="en-US" altLang="en-US" b="1"/>
              <a:t>u</a:t>
            </a:r>
            <a:r>
              <a:rPr lang="en-US" altLang="en-US"/>
              <a:t> + p</a:t>
            </a:r>
            <a:r>
              <a:rPr lang="en-US" altLang="en-US" baseline="-25000"/>
              <a:t>y</a:t>
            </a:r>
            <a:r>
              <a:rPr lang="en-US" altLang="en-US" b="1"/>
              <a:t>v</a:t>
            </a:r>
          </a:p>
        </p:txBody>
      </p:sp>
      <p:grpSp>
        <p:nvGrpSpPr>
          <p:cNvPr id="5" name="Group 109">
            <a:extLst>
              <a:ext uri="{FF2B5EF4-FFF2-40B4-BE49-F238E27FC236}">
                <a16:creationId xmlns:a16="http://schemas.microsoft.com/office/drawing/2014/main" id="{1FAE5E91-5783-0141-82B9-1A7946D8042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105400" cy="1447800"/>
            <a:chOff x="1104" y="2592"/>
            <a:chExt cx="3216" cy="912"/>
          </a:xfrm>
        </p:grpSpPr>
        <p:sp>
          <p:nvSpPr>
            <p:cNvPr id="22555" name="Rectangle 64">
              <a:extLst>
                <a:ext uri="{FF2B5EF4-FFF2-40B4-BE49-F238E27FC236}">
                  <a16:creationId xmlns:a16="http://schemas.microsoft.com/office/drawing/2014/main" id="{AAE5ED60-5397-504B-A242-A7776D88A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2990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56" name="Rectangle 65">
              <a:extLst>
                <a:ext uri="{FF2B5EF4-FFF2-40B4-BE49-F238E27FC236}">
                  <a16:creationId xmlns:a16="http://schemas.microsoft.com/office/drawing/2014/main" id="{35FCC3A4-2F4C-9741-A778-ED303D0EF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76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57" name="Rectangle 66">
              <a:extLst>
                <a:ext uri="{FF2B5EF4-FFF2-40B4-BE49-F238E27FC236}">
                  <a16:creationId xmlns:a16="http://schemas.microsoft.com/office/drawing/2014/main" id="{D881B4DF-70D5-3346-878C-2AFBE59D9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58" name="Rectangle 67">
              <a:extLst>
                <a:ext uri="{FF2B5EF4-FFF2-40B4-BE49-F238E27FC236}">
                  <a16:creationId xmlns:a16="http://schemas.microsoft.com/office/drawing/2014/main" id="{BE574D0E-CC3B-2142-B1AE-C36EF54B5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59" name="Rectangle 68">
              <a:extLst>
                <a:ext uri="{FF2B5EF4-FFF2-40B4-BE49-F238E27FC236}">
                  <a16:creationId xmlns:a16="http://schemas.microsoft.com/office/drawing/2014/main" id="{E16C1E7F-48D5-A749-96BB-553BE400C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0" name="Rectangle 69">
              <a:extLst>
                <a:ext uri="{FF2B5EF4-FFF2-40B4-BE49-F238E27FC236}">
                  <a16:creationId xmlns:a16="http://schemas.microsoft.com/office/drawing/2014/main" id="{DF25A97A-E67C-F74A-B341-D1FF3005B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1" name="Rectangle 70">
              <a:extLst>
                <a:ext uri="{FF2B5EF4-FFF2-40B4-BE49-F238E27FC236}">
                  <a16:creationId xmlns:a16="http://schemas.microsoft.com/office/drawing/2014/main" id="{C0A5018F-B67D-0B49-BF6A-D64903F13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2" name="Rectangle 71">
              <a:extLst>
                <a:ext uri="{FF2B5EF4-FFF2-40B4-BE49-F238E27FC236}">
                  <a16:creationId xmlns:a16="http://schemas.microsoft.com/office/drawing/2014/main" id="{8CBE9FB3-CE8F-C044-9091-B11626A1D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3" name="Rectangle 72">
              <a:extLst>
                <a:ext uri="{FF2B5EF4-FFF2-40B4-BE49-F238E27FC236}">
                  <a16:creationId xmlns:a16="http://schemas.microsoft.com/office/drawing/2014/main" id="{AF7E0477-CCD4-874A-90B2-46E9E4E6A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4" name="Rectangle 73">
              <a:extLst>
                <a:ext uri="{FF2B5EF4-FFF2-40B4-BE49-F238E27FC236}">
                  <a16:creationId xmlns:a16="http://schemas.microsoft.com/office/drawing/2014/main" id="{9C9470F6-B6C7-A648-893F-5BB504F4E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5" name="Rectangle 74">
              <a:extLst>
                <a:ext uri="{FF2B5EF4-FFF2-40B4-BE49-F238E27FC236}">
                  <a16:creationId xmlns:a16="http://schemas.microsoft.com/office/drawing/2014/main" id="{369FA186-6D20-744E-BF60-C9B694AA5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6" name="Rectangle 75">
              <a:extLst>
                <a:ext uri="{FF2B5EF4-FFF2-40B4-BE49-F238E27FC236}">
                  <a16:creationId xmlns:a16="http://schemas.microsoft.com/office/drawing/2014/main" id="{13CBBFD8-9CCA-E44B-A816-C1B22BA33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7" name="Rectangle 76">
              <a:extLst>
                <a:ext uri="{FF2B5EF4-FFF2-40B4-BE49-F238E27FC236}">
                  <a16:creationId xmlns:a16="http://schemas.microsoft.com/office/drawing/2014/main" id="{69AB4088-07C9-DD4C-A386-A92922045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8" name="Rectangle 77">
              <a:extLst>
                <a:ext uri="{FF2B5EF4-FFF2-40B4-BE49-F238E27FC236}">
                  <a16:creationId xmlns:a16="http://schemas.microsoft.com/office/drawing/2014/main" id="{8881C36E-B190-1F49-91F0-D91AF5020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9" name="Rectangle 78">
              <a:extLst>
                <a:ext uri="{FF2B5EF4-FFF2-40B4-BE49-F238E27FC236}">
                  <a16:creationId xmlns:a16="http://schemas.microsoft.com/office/drawing/2014/main" id="{84B27698-1A55-C443-ABE6-3BE24F596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0" name="Rectangle 79">
              <a:extLst>
                <a:ext uri="{FF2B5EF4-FFF2-40B4-BE49-F238E27FC236}">
                  <a16:creationId xmlns:a16="http://schemas.microsoft.com/office/drawing/2014/main" id="{22F1F1A8-A269-C14B-9EC0-A0E14CAEC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1" name="Rectangle 80">
              <a:extLst>
                <a:ext uri="{FF2B5EF4-FFF2-40B4-BE49-F238E27FC236}">
                  <a16:creationId xmlns:a16="http://schemas.microsoft.com/office/drawing/2014/main" id="{6F189F54-6A05-A442-ADBE-C1B02105D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2" name="Rectangle 81">
              <a:extLst>
                <a:ext uri="{FF2B5EF4-FFF2-40B4-BE49-F238E27FC236}">
                  <a16:creationId xmlns:a16="http://schemas.microsoft.com/office/drawing/2014/main" id="{04C2E86C-36C2-8540-8A3B-6C674AE82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3" name="Rectangle 82">
              <a:extLst>
                <a:ext uri="{FF2B5EF4-FFF2-40B4-BE49-F238E27FC236}">
                  <a16:creationId xmlns:a16="http://schemas.microsoft.com/office/drawing/2014/main" id="{93522725-C396-6040-AB53-6C5567252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4" name="Rectangle 83">
              <a:extLst>
                <a:ext uri="{FF2B5EF4-FFF2-40B4-BE49-F238E27FC236}">
                  <a16:creationId xmlns:a16="http://schemas.microsoft.com/office/drawing/2014/main" id="{6C34AB00-5999-4B44-BFA6-D431796D8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5" name="Rectangle 84">
              <a:extLst>
                <a:ext uri="{FF2B5EF4-FFF2-40B4-BE49-F238E27FC236}">
                  <a16:creationId xmlns:a16="http://schemas.microsoft.com/office/drawing/2014/main" id="{C22F6B2E-881E-B149-A3F4-A419590E8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6" name="Rectangle 85">
              <a:extLst>
                <a:ext uri="{FF2B5EF4-FFF2-40B4-BE49-F238E27FC236}">
                  <a16:creationId xmlns:a16="http://schemas.microsoft.com/office/drawing/2014/main" id="{85D40D49-C593-CA48-8CD2-5D36FDE0E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7" name="Rectangle 86">
              <a:extLst>
                <a:ext uri="{FF2B5EF4-FFF2-40B4-BE49-F238E27FC236}">
                  <a16:creationId xmlns:a16="http://schemas.microsoft.com/office/drawing/2014/main" id="{649BE733-37F6-2942-ACA4-9AAE62BC2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8" name="Rectangle 87">
              <a:extLst>
                <a:ext uri="{FF2B5EF4-FFF2-40B4-BE49-F238E27FC236}">
                  <a16:creationId xmlns:a16="http://schemas.microsoft.com/office/drawing/2014/main" id="{89460B64-838D-E64A-8D88-0F18B09A8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79" name="Rectangle 88">
              <a:extLst>
                <a:ext uri="{FF2B5EF4-FFF2-40B4-BE49-F238E27FC236}">
                  <a16:creationId xmlns:a16="http://schemas.microsoft.com/office/drawing/2014/main" id="{5088F3CE-7A82-2F4F-ADF4-1327ED606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0" name="Rectangle 89">
              <a:extLst>
                <a:ext uri="{FF2B5EF4-FFF2-40B4-BE49-F238E27FC236}">
                  <a16:creationId xmlns:a16="http://schemas.microsoft.com/office/drawing/2014/main" id="{CFFAD425-6E6F-7A44-9D8D-17E04684A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1" name="Rectangle 90">
              <a:extLst>
                <a:ext uri="{FF2B5EF4-FFF2-40B4-BE49-F238E27FC236}">
                  <a16:creationId xmlns:a16="http://schemas.microsoft.com/office/drawing/2014/main" id="{4316680F-50B1-F540-9ACE-C68F4A2DB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2" name="Rectangle 91">
              <a:extLst>
                <a:ext uri="{FF2B5EF4-FFF2-40B4-BE49-F238E27FC236}">
                  <a16:creationId xmlns:a16="http://schemas.microsoft.com/office/drawing/2014/main" id="{D0B5CBFB-FC85-7640-9717-D99BAF870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3" name="Rectangle 92">
              <a:extLst>
                <a:ext uri="{FF2B5EF4-FFF2-40B4-BE49-F238E27FC236}">
                  <a16:creationId xmlns:a16="http://schemas.microsoft.com/office/drawing/2014/main" id="{A445CA72-73F2-3C4D-9A8E-A6B590661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4" name="Rectangle 93">
              <a:extLst>
                <a:ext uri="{FF2B5EF4-FFF2-40B4-BE49-F238E27FC236}">
                  <a16:creationId xmlns:a16="http://schemas.microsoft.com/office/drawing/2014/main" id="{DE3C33C5-C067-0849-9B64-56848140F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5" name="Rectangle 94">
              <a:extLst>
                <a:ext uri="{FF2B5EF4-FFF2-40B4-BE49-F238E27FC236}">
                  <a16:creationId xmlns:a16="http://schemas.microsoft.com/office/drawing/2014/main" id="{11755F24-B5B9-8D46-9622-650EC4DD8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6" name="Rectangle 95">
              <a:extLst>
                <a:ext uri="{FF2B5EF4-FFF2-40B4-BE49-F238E27FC236}">
                  <a16:creationId xmlns:a16="http://schemas.microsoft.com/office/drawing/2014/main" id="{D4DFCF34-A85D-1245-98CA-B7192A2F2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7" name="Rectangle 96">
              <a:extLst>
                <a:ext uri="{FF2B5EF4-FFF2-40B4-BE49-F238E27FC236}">
                  <a16:creationId xmlns:a16="http://schemas.microsoft.com/office/drawing/2014/main" id="{84323D18-FF3C-9541-9655-BF7EBD2C7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8" name="Rectangle 97">
              <a:extLst>
                <a:ext uri="{FF2B5EF4-FFF2-40B4-BE49-F238E27FC236}">
                  <a16:creationId xmlns:a16="http://schemas.microsoft.com/office/drawing/2014/main" id="{7FF375B1-C5B9-7C45-A114-E84599EC0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89" name="Rectangle 98">
              <a:extLst>
                <a:ext uri="{FF2B5EF4-FFF2-40B4-BE49-F238E27FC236}">
                  <a16:creationId xmlns:a16="http://schemas.microsoft.com/office/drawing/2014/main" id="{91C3CA88-EA66-CB42-8EAC-72386B54C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90" name="Rectangle 99">
              <a:extLst>
                <a:ext uri="{FF2B5EF4-FFF2-40B4-BE49-F238E27FC236}">
                  <a16:creationId xmlns:a16="http://schemas.microsoft.com/office/drawing/2014/main" id="{A4455A53-3525-C54E-B9A8-424CABEAC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91" name="Rectangle 100">
              <a:extLst>
                <a:ext uri="{FF2B5EF4-FFF2-40B4-BE49-F238E27FC236}">
                  <a16:creationId xmlns:a16="http://schemas.microsoft.com/office/drawing/2014/main" id="{E296789A-58DA-B84A-B76E-EF5D8F7E2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92" name="Rectangle 101">
              <a:extLst>
                <a:ext uri="{FF2B5EF4-FFF2-40B4-BE49-F238E27FC236}">
                  <a16:creationId xmlns:a16="http://schemas.microsoft.com/office/drawing/2014/main" id="{6612FEAB-71AE-B246-A596-6CFE30DBB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93" name="Rectangle 102">
              <a:extLst>
                <a:ext uri="{FF2B5EF4-FFF2-40B4-BE49-F238E27FC236}">
                  <a16:creationId xmlns:a16="http://schemas.microsoft.com/office/drawing/2014/main" id="{A462669E-9698-9D4B-B937-E0C8AD17C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" y="3168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94" name="Rectangle 103">
              <a:extLst>
                <a:ext uri="{FF2B5EF4-FFF2-40B4-BE49-F238E27FC236}">
                  <a16:creationId xmlns:a16="http://schemas.microsoft.com/office/drawing/2014/main" id="{49A83280-D7ED-BF4B-8853-4E0EF20C8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812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95" name="Text Box 106">
              <a:extLst>
                <a:ext uri="{FF2B5EF4-FFF2-40B4-BE49-F238E27FC236}">
                  <a16:creationId xmlns:a16="http://schemas.microsoft.com/office/drawing/2014/main" id="{9DA3C9F2-F475-0142-BF0D-21F0037C7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96" name="Text Box 107">
              <a:extLst>
                <a:ext uri="{FF2B5EF4-FFF2-40B4-BE49-F238E27FC236}">
                  <a16:creationId xmlns:a16="http://schemas.microsoft.com/office/drawing/2014/main" id="{BDD33EE6-914C-8C40-8857-D731353BF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4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6D674-084B-1641-906A-96C88FA8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27" grpId="0" build="p"/>
      <p:bldP spid="7691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BBBBC5B-149B-DD48-BC40-CDB9CB31D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Projection onto orthogonal basis</a:t>
            </a:r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4EFCC7E3-BD80-1B4B-8081-A23D42B9E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3556" name="Group 5">
            <a:extLst>
              <a:ext uri="{FF2B5EF4-FFF2-40B4-BE49-F238E27FC236}">
                <a16:creationId xmlns:a16="http://schemas.microsoft.com/office/drawing/2014/main" id="{71CE498A-0DE7-3243-B40C-59F12645D122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3643" name="Line 6">
              <a:extLst>
                <a:ext uri="{FF2B5EF4-FFF2-40B4-BE49-F238E27FC236}">
                  <a16:creationId xmlns:a16="http://schemas.microsoft.com/office/drawing/2014/main" id="{40B29503-5975-BF41-942C-03726D9F4B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4" name="Line 7">
              <a:extLst>
                <a:ext uri="{FF2B5EF4-FFF2-40B4-BE49-F238E27FC236}">
                  <a16:creationId xmlns:a16="http://schemas.microsoft.com/office/drawing/2014/main" id="{EDA020C6-5908-1545-9B57-C925E3608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5" name="Line 8">
              <a:extLst>
                <a:ext uri="{FF2B5EF4-FFF2-40B4-BE49-F238E27FC236}">
                  <a16:creationId xmlns:a16="http://schemas.microsoft.com/office/drawing/2014/main" id="{71FF08DD-3131-574C-8169-15FEB3F16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6" name="Line 9">
              <a:extLst>
                <a:ext uri="{FF2B5EF4-FFF2-40B4-BE49-F238E27FC236}">
                  <a16:creationId xmlns:a16="http://schemas.microsoft.com/office/drawing/2014/main" id="{D61D8637-4C19-E44E-B91A-B13AB4526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7" name="Line 10">
              <a:extLst>
                <a:ext uri="{FF2B5EF4-FFF2-40B4-BE49-F238E27FC236}">
                  <a16:creationId xmlns:a16="http://schemas.microsoft.com/office/drawing/2014/main" id="{EF8D9097-B7C1-D34B-A540-F83413386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8" name="Line 11">
              <a:extLst>
                <a:ext uri="{FF2B5EF4-FFF2-40B4-BE49-F238E27FC236}">
                  <a16:creationId xmlns:a16="http://schemas.microsoft.com/office/drawing/2014/main" id="{014C17D8-857C-0442-BF1B-F4CDEB1A3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9" name="Line 12">
              <a:extLst>
                <a:ext uri="{FF2B5EF4-FFF2-40B4-BE49-F238E27FC236}">
                  <a16:creationId xmlns:a16="http://schemas.microsoft.com/office/drawing/2014/main" id="{25AC2EC2-823D-7D49-950D-191DB5CF7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0" name="Line 13">
              <a:extLst>
                <a:ext uri="{FF2B5EF4-FFF2-40B4-BE49-F238E27FC236}">
                  <a16:creationId xmlns:a16="http://schemas.microsoft.com/office/drawing/2014/main" id="{DB16278D-29A7-1948-8DC7-89D37FE77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1" name="Line 14">
              <a:extLst>
                <a:ext uri="{FF2B5EF4-FFF2-40B4-BE49-F238E27FC236}">
                  <a16:creationId xmlns:a16="http://schemas.microsoft.com/office/drawing/2014/main" id="{345649AA-DC78-494A-9DA0-AE817C4A08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557" name="Group 15">
            <a:extLst>
              <a:ext uri="{FF2B5EF4-FFF2-40B4-BE49-F238E27FC236}">
                <a16:creationId xmlns:a16="http://schemas.microsoft.com/office/drawing/2014/main" id="{BC31E6D1-CF00-1446-9FAF-3C76545FE7C5}"/>
              </a:ext>
            </a:extLst>
          </p:cNvPr>
          <p:cNvGrpSpPr>
            <a:grpSpLocks/>
          </p:cNvGrpSpPr>
          <p:nvPr/>
        </p:nvGrpSpPr>
        <p:grpSpPr bwMode="auto">
          <a:xfrm rot="-840000">
            <a:off x="5226050" y="1219200"/>
            <a:ext cx="184150" cy="2438400"/>
            <a:chOff x="3149" y="768"/>
            <a:chExt cx="86" cy="1536"/>
          </a:xfrm>
        </p:grpSpPr>
        <p:sp>
          <p:nvSpPr>
            <p:cNvPr id="23634" name="Line 16">
              <a:extLst>
                <a:ext uri="{FF2B5EF4-FFF2-40B4-BE49-F238E27FC236}">
                  <a16:creationId xmlns:a16="http://schemas.microsoft.com/office/drawing/2014/main" id="{A935570C-7598-7F44-A788-898EBBC071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5" name="Line 17">
              <a:extLst>
                <a:ext uri="{FF2B5EF4-FFF2-40B4-BE49-F238E27FC236}">
                  <a16:creationId xmlns:a16="http://schemas.microsoft.com/office/drawing/2014/main" id="{CE7A11DD-75A5-F648-9959-20B64E843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6" name="Line 18">
              <a:extLst>
                <a:ext uri="{FF2B5EF4-FFF2-40B4-BE49-F238E27FC236}">
                  <a16:creationId xmlns:a16="http://schemas.microsoft.com/office/drawing/2014/main" id="{DE0E586C-1366-E84B-95DE-45B132471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7" name="Line 19">
              <a:extLst>
                <a:ext uri="{FF2B5EF4-FFF2-40B4-BE49-F238E27FC236}">
                  <a16:creationId xmlns:a16="http://schemas.microsoft.com/office/drawing/2014/main" id="{A6EBDDAF-0E56-A745-AD4A-07DBE3FD7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8" name="Line 20">
              <a:extLst>
                <a:ext uri="{FF2B5EF4-FFF2-40B4-BE49-F238E27FC236}">
                  <a16:creationId xmlns:a16="http://schemas.microsoft.com/office/drawing/2014/main" id="{8F445AB6-FB10-A24B-996A-C0EA8F9136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9" name="Line 21">
              <a:extLst>
                <a:ext uri="{FF2B5EF4-FFF2-40B4-BE49-F238E27FC236}">
                  <a16:creationId xmlns:a16="http://schemas.microsoft.com/office/drawing/2014/main" id="{D71934E7-A02A-474C-919F-0E0C14401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0" name="Line 22">
              <a:extLst>
                <a:ext uri="{FF2B5EF4-FFF2-40B4-BE49-F238E27FC236}">
                  <a16:creationId xmlns:a16="http://schemas.microsoft.com/office/drawing/2014/main" id="{FBE639F3-71FF-3C47-B80F-D9F3CF05D8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1" name="Line 23">
              <a:extLst>
                <a:ext uri="{FF2B5EF4-FFF2-40B4-BE49-F238E27FC236}">
                  <a16:creationId xmlns:a16="http://schemas.microsoft.com/office/drawing/2014/main" id="{802F0E38-CA4D-2E4A-A654-87029046C0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2" name="Line 24">
              <a:extLst>
                <a:ext uri="{FF2B5EF4-FFF2-40B4-BE49-F238E27FC236}">
                  <a16:creationId xmlns:a16="http://schemas.microsoft.com/office/drawing/2014/main" id="{41493711-B382-5A4E-891D-CE457C6A3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8" name="Text Box 25">
            <a:extLst>
              <a:ext uri="{FF2B5EF4-FFF2-40B4-BE49-F238E27FC236}">
                <a16:creationId xmlns:a16="http://schemas.microsoft.com/office/drawing/2014/main" id="{BA5A204B-B444-EA43-A901-B73BF2150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3559" name="Oval 26">
            <a:extLst>
              <a:ext uri="{FF2B5EF4-FFF2-40B4-BE49-F238E27FC236}">
                <a16:creationId xmlns:a16="http://schemas.microsoft.com/office/drawing/2014/main" id="{4F2EEE3B-151C-FF4A-B901-19B4914A60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0" name="Text Box 27">
            <a:extLst>
              <a:ext uri="{FF2B5EF4-FFF2-40B4-BE49-F238E27FC236}">
                <a16:creationId xmlns:a16="http://schemas.microsoft.com/office/drawing/2014/main" id="{5C834D5D-861C-C449-A6E6-EF581EBC3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3561" name="Line 28">
            <a:extLst>
              <a:ext uri="{FF2B5EF4-FFF2-40B4-BE49-F238E27FC236}">
                <a16:creationId xmlns:a16="http://schemas.microsoft.com/office/drawing/2014/main" id="{B5E587BE-4499-674C-A1A3-9882B754F5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6225" y="2286000"/>
            <a:ext cx="1528763" cy="3794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29">
            <a:extLst>
              <a:ext uri="{FF2B5EF4-FFF2-40B4-BE49-F238E27FC236}">
                <a16:creationId xmlns:a16="http://schemas.microsoft.com/office/drawing/2014/main" id="{594689D0-7B86-FC47-A868-FF0D716BEE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8488" y="2286000"/>
            <a:ext cx="188912" cy="703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30">
            <a:extLst>
              <a:ext uri="{FF2B5EF4-FFF2-40B4-BE49-F238E27FC236}">
                <a16:creationId xmlns:a16="http://schemas.microsoft.com/office/drawing/2014/main" id="{C0D9BEE9-AAE1-0F45-A463-7F66B364E8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4" name="Group 31">
            <a:extLst>
              <a:ext uri="{FF2B5EF4-FFF2-40B4-BE49-F238E27FC236}">
                <a16:creationId xmlns:a16="http://schemas.microsoft.com/office/drawing/2014/main" id="{5F47E4BA-AF95-3D4E-9197-9B2509358F58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3616" name="Line 32">
              <a:extLst>
                <a:ext uri="{FF2B5EF4-FFF2-40B4-BE49-F238E27FC236}">
                  <a16:creationId xmlns:a16="http://schemas.microsoft.com/office/drawing/2014/main" id="{10DF8258-6F39-D747-92CE-F91399431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7" name="Line 33">
              <a:extLst>
                <a:ext uri="{FF2B5EF4-FFF2-40B4-BE49-F238E27FC236}">
                  <a16:creationId xmlns:a16="http://schemas.microsoft.com/office/drawing/2014/main" id="{FB76F0D1-2517-B744-B2AC-4948023C8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8" name="Line 34">
              <a:extLst>
                <a:ext uri="{FF2B5EF4-FFF2-40B4-BE49-F238E27FC236}">
                  <a16:creationId xmlns:a16="http://schemas.microsoft.com/office/drawing/2014/main" id="{D4226877-4B4D-E14D-8353-D2BB07BCE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9" name="Line 35">
              <a:extLst>
                <a:ext uri="{FF2B5EF4-FFF2-40B4-BE49-F238E27FC236}">
                  <a16:creationId xmlns:a16="http://schemas.microsoft.com/office/drawing/2014/main" id="{356F92BF-6FF3-FD46-A44C-82D98C649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0" name="Line 36">
              <a:extLst>
                <a:ext uri="{FF2B5EF4-FFF2-40B4-BE49-F238E27FC236}">
                  <a16:creationId xmlns:a16="http://schemas.microsoft.com/office/drawing/2014/main" id="{FBDD0B78-A862-FA46-912C-8ED6C2269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1" name="Line 37">
              <a:extLst>
                <a:ext uri="{FF2B5EF4-FFF2-40B4-BE49-F238E27FC236}">
                  <a16:creationId xmlns:a16="http://schemas.microsoft.com/office/drawing/2014/main" id="{9D1BC25E-6D7D-0945-8F16-BB2F37137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2" name="Line 38">
              <a:extLst>
                <a:ext uri="{FF2B5EF4-FFF2-40B4-BE49-F238E27FC236}">
                  <a16:creationId xmlns:a16="http://schemas.microsoft.com/office/drawing/2014/main" id="{C49AD7D9-EB1A-0E41-AA69-D318AA808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3" name="Line 39">
              <a:extLst>
                <a:ext uri="{FF2B5EF4-FFF2-40B4-BE49-F238E27FC236}">
                  <a16:creationId xmlns:a16="http://schemas.microsoft.com/office/drawing/2014/main" id="{9342D148-5E8D-C340-A295-92ED57E9D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4" name="Line 40">
              <a:extLst>
                <a:ext uri="{FF2B5EF4-FFF2-40B4-BE49-F238E27FC236}">
                  <a16:creationId xmlns:a16="http://schemas.microsoft.com/office/drawing/2014/main" id="{AA81F921-628C-B649-8295-579549A85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5" name="Line 41">
              <a:extLst>
                <a:ext uri="{FF2B5EF4-FFF2-40B4-BE49-F238E27FC236}">
                  <a16:creationId xmlns:a16="http://schemas.microsoft.com/office/drawing/2014/main" id="{DFEF8976-86D7-7143-B889-D176DF00F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6" name="Line 42">
              <a:extLst>
                <a:ext uri="{FF2B5EF4-FFF2-40B4-BE49-F238E27FC236}">
                  <a16:creationId xmlns:a16="http://schemas.microsoft.com/office/drawing/2014/main" id="{D0A74FEC-2EF1-CE40-B869-16A47E110E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7" name="Line 43">
              <a:extLst>
                <a:ext uri="{FF2B5EF4-FFF2-40B4-BE49-F238E27FC236}">
                  <a16:creationId xmlns:a16="http://schemas.microsoft.com/office/drawing/2014/main" id="{D9E33B06-419A-B84E-8329-CE69FE90B8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8" name="Line 44">
              <a:extLst>
                <a:ext uri="{FF2B5EF4-FFF2-40B4-BE49-F238E27FC236}">
                  <a16:creationId xmlns:a16="http://schemas.microsoft.com/office/drawing/2014/main" id="{A399E718-2331-3141-A2D2-7C20FB701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9" name="Line 45">
              <a:extLst>
                <a:ext uri="{FF2B5EF4-FFF2-40B4-BE49-F238E27FC236}">
                  <a16:creationId xmlns:a16="http://schemas.microsoft.com/office/drawing/2014/main" id="{5C0C4EE5-2E7F-B642-9E3D-7156C52B8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0" name="Line 46">
              <a:extLst>
                <a:ext uri="{FF2B5EF4-FFF2-40B4-BE49-F238E27FC236}">
                  <a16:creationId xmlns:a16="http://schemas.microsoft.com/office/drawing/2014/main" id="{FDEA7C7D-9BA6-0D44-BCAD-4EED367DB9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1" name="Line 47">
              <a:extLst>
                <a:ext uri="{FF2B5EF4-FFF2-40B4-BE49-F238E27FC236}">
                  <a16:creationId xmlns:a16="http://schemas.microsoft.com/office/drawing/2014/main" id="{5A199AF7-0F3F-C744-A1C3-A3EA4CAB2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2" name="Line 48">
              <a:extLst>
                <a:ext uri="{FF2B5EF4-FFF2-40B4-BE49-F238E27FC236}">
                  <a16:creationId xmlns:a16="http://schemas.microsoft.com/office/drawing/2014/main" id="{241F6780-28AB-8D49-8CE5-D5DB97ED3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3" name="Line 49">
              <a:extLst>
                <a:ext uri="{FF2B5EF4-FFF2-40B4-BE49-F238E27FC236}">
                  <a16:creationId xmlns:a16="http://schemas.microsoft.com/office/drawing/2014/main" id="{F06D2A03-766F-EB40-BEE6-164458A512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65" name="Text Box 50">
            <a:extLst>
              <a:ext uri="{FF2B5EF4-FFF2-40B4-BE49-F238E27FC236}">
                <a16:creationId xmlns:a16="http://schemas.microsoft.com/office/drawing/2014/main" id="{05235B63-9A52-8C48-B0F8-37698FDE2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3566" name="Text Box 51">
            <a:extLst>
              <a:ext uri="{FF2B5EF4-FFF2-40B4-BE49-F238E27FC236}">
                <a16:creationId xmlns:a16="http://schemas.microsoft.com/office/drawing/2014/main" id="{247A09BA-3C42-EF42-985C-CB0FF1CE1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3567" name="Text Box 52">
            <a:extLst>
              <a:ext uri="{FF2B5EF4-FFF2-40B4-BE49-F238E27FC236}">
                <a16:creationId xmlns:a16="http://schemas.microsoft.com/office/drawing/2014/main" id="{5A89573B-E026-164A-B37E-C69638C7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68" name="Text Box 53">
            <a:extLst>
              <a:ext uri="{FF2B5EF4-FFF2-40B4-BE49-F238E27FC236}">
                <a16:creationId xmlns:a16="http://schemas.microsoft.com/office/drawing/2014/main" id="{70B740B9-D449-FA41-B87B-96AB1D60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3569" name="Oval 54">
            <a:extLst>
              <a:ext uri="{FF2B5EF4-FFF2-40B4-BE49-F238E27FC236}">
                <a16:creationId xmlns:a16="http://schemas.microsoft.com/office/drawing/2014/main" id="{6BF8C097-B2EC-2240-BFA2-F9DC724D24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70" name="Text Box 55">
            <a:extLst>
              <a:ext uri="{FF2B5EF4-FFF2-40B4-BE49-F238E27FC236}">
                <a16:creationId xmlns:a16="http://schemas.microsoft.com/office/drawing/2014/main" id="{6A4DB1CC-36B3-2149-862C-FA1EEB22F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3571" name="Line 56">
            <a:extLst>
              <a:ext uri="{FF2B5EF4-FFF2-40B4-BE49-F238E27FC236}">
                <a16:creationId xmlns:a16="http://schemas.microsoft.com/office/drawing/2014/main" id="{7E823C6B-05E8-444A-AFDA-99DDB6999A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Line 57">
            <a:extLst>
              <a:ext uri="{FF2B5EF4-FFF2-40B4-BE49-F238E27FC236}">
                <a16:creationId xmlns:a16="http://schemas.microsoft.com/office/drawing/2014/main" id="{E07D5B34-A3D7-344B-A184-E97A44C76E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Line 58">
            <a:extLst>
              <a:ext uri="{FF2B5EF4-FFF2-40B4-BE49-F238E27FC236}">
                <a16:creationId xmlns:a16="http://schemas.microsoft.com/office/drawing/2014/main" id="{F4FA60F7-A9B1-9A47-84A9-B73F513F8F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AutoShape 59">
            <a:extLst>
              <a:ext uri="{FF2B5EF4-FFF2-40B4-BE49-F238E27FC236}">
                <a16:creationId xmlns:a16="http://schemas.microsoft.com/office/drawing/2014/main" id="{AEF4E17A-6CB0-6448-97C4-C20F17357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75" name="Text Box 60">
            <a:extLst>
              <a:ext uri="{FF2B5EF4-FFF2-40B4-BE49-F238E27FC236}">
                <a16:creationId xmlns:a16="http://schemas.microsoft.com/office/drawing/2014/main" id="{DE4D7A17-8A18-0D43-9A54-862C9BC0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810000"/>
            <a:ext cx="242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</a:t>
            </a:r>
            <a:r>
              <a:rPr lang="en-US" altLang="en-US" b="1"/>
              <a:t>u·p</a:t>
            </a:r>
            <a:r>
              <a:rPr lang="en-US" altLang="en-US" b="1" baseline="30000"/>
              <a:t>ij</a:t>
            </a:r>
            <a:r>
              <a:rPr lang="en-US" altLang="en-US" b="1"/>
              <a:t>, v·p</a:t>
            </a:r>
            <a:r>
              <a:rPr lang="en-US" altLang="en-US" b="1" baseline="30000"/>
              <a:t>ij</a:t>
            </a:r>
            <a:r>
              <a:rPr lang="en-US" altLang="en-US"/>
              <a:t>)</a:t>
            </a:r>
          </a:p>
        </p:txBody>
      </p:sp>
      <p:sp>
        <p:nvSpPr>
          <p:cNvPr id="23576" name="Rectangle 63">
            <a:extLst>
              <a:ext uri="{FF2B5EF4-FFF2-40B4-BE49-F238E27FC236}">
                <a16:creationId xmlns:a16="http://schemas.microsoft.com/office/drawing/2014/main" id="{2C74FECD-34D1-074F-A0D8-A3986D927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5" y="5127625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ij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77" name="Rectangle 64">
            <a:extLst>
              <a:ext uri="{FF2B5EF4-FFF2-40B4-BE49-F238E27FC236}">
                <a16:creationId xmlns:a16="http://schemas.microsoft.com/office/drawing/2014/main" id="{AECAB166-45E2-F340-BC47-1EC4F6310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05400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uv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78" name="Rectangle 65">
            <a:extLst>
              <a:ext uri="{FF2B5EF4-FFF2-40B4-BE49-F238E27FC236}">
                <a16:creationId xmlns:a16="http://schemas.microsoft.com/office/drawing/2014/main" id="{EEB6BFB3-C844-B548-BE01-8A1A6480D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79" name="Rectangle 66">
            <a:extLst>
              <a:ext uri="{FF2B5EF4-FFF2-40B4-BE49-F238E27FC236}">
                <a16:creationId xmlns:a16="http://schemas.microsoft.com/office/drawing/2014/main" id="{A1D91C0B-8A92-C649-8418-7BA620F4E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0" name="Rectangle 67">
            <a:extLst>
              <a:ext uri="{FF2B5EF4-FFF2-40B4-BE49-F238E27FC236}">
                <a16:creationId xmlns:a16="http://schemas.microsoft.com/office/drawing/2014/main" id="{BADEBF4F-78B5-3B4D-8E84-F38B74E0B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1" name="Rectangle 68">
            <a:extLst>
              <a:ext uri="{FF2B5EF4-FFF2-40B4-BE49-F238E27FC236}">
                <a16:creationId xmlns:a16="http://schemas.microsoft.com/office/drawing/2014/main" id="{09B688E9-626D-A448-8E8D-5E7D2EE0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2" name="Rectangle 69">
            <a:extLst>
              <a:ext uri="{FF2B5EF4-FFF2-40B4-BE49-F238E27FC236}">
                <a16:creationId xmlns:a16="http://schemas.microsoft.com/office/drawing/2014/main" id="{9EDC79D8-B517-054E-B1AD-BB28205E2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3" name="Rectangle 70">
            <a:extLst>
              <a:ext uri="{FF2B5EF4-FFF2-40B4-BE49-F238E27FC236}">
                <a16:creationId xmlns:a16="http://schemas.microsoft.com/office/drawing/2014/main" id="{C8B8CCDB-D1BB-0B4A-B633-F9C7EB00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4" name="Rectangle 71">
            <a:extLst>
              <a:ext uri="{FF2B5EF4-FFF2-40B4-BE49-F238E27FC236}">
                <a16:creationId xmlns:a16="http://schemas.microsoft.com/office/drawing/2014/main" id="{DA85CF82-69B1-3B42-A696-10FCED47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5" name="Rectangle 72">
            <a:extLst>
              <a:ext uri="{FF2B5EF4-FFF2-40B4-BE49-F238E27FC236}">
                <a16:creationId xmlns:a16="http://schemas.microsoft.com/office/drawing/2014/main" id="{F801C137-D035-B44E-AEEB-E6F1DD9DE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6" name="Rectangle 73">
            <a:extLst>
              <a:ext uri="{FF2B5EF4-FFF2-40B4-BE49-F238E27FC236}">
                <a16:creationId xmlns:a16="http://schemas.microsoft.com/office/drawing/2014/main" id="{4C2B1A02-6F56-4045-B855-6FC3B99BD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7" name="Rectangle 74">
            <a:extLst>
              <a:ext uri="{FF2B5EF4-FFF2-40B4-BE49-F238E27FC236}">
                <a16:creationId xmlns:a16="http://schemas.microsoft.com/office/drawing/2014/main" id="{29ADCA5A-EE55-E54C-B851-6AED0F7AD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8" name="Rectangle 75">
            <a:extLst>
              <a:ext uri="{FF2B5EF4-FFF2-40B4-BE49-F238E27FC236}">
                <a16:creationId xmlns:a16="http://schemas.microsoft.com/office/drawing/2014/main" id="{61968BAD-717C-CA41-AAA8-108FE7BB4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89" name="Rectangle 76">
            <a:extLst>
              <a:ext uri="{FF2B5EF4-FFF2-40B4-BE49-F238E27FC236}">
                <a16:creationId xmlns:a16="http://schemas.microsoft.com/office/drawing/2014/main" id="{4B82B653-1D68-7649-AC45-159BA602C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0" name="Rectangle 77">
            <a:extLst>
              <a:ext uri="{FF2B5EF4-FFF2-40B4-BE49-F238E27FC236}">
                <a16:creationId xmlns:a16="http://schemas.microsoft.com/office/drawing/2014/main" id="{B7429E92-B6D1-D74E-80ED-A4C997CAE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1" name="Rectangle 78">
            <a:extLst>
              <a:ext uri="{FF2B5EF4-FFF2-40B4-BE49-F238E27FC236}">
                <a16:creationId xmlns:a16="http://schemas.microsoft.com/office/drawing/2014/main" id="{39B76AD9-3069-624D-9D16-2CB4954F2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2" name="Rectangle 79">
            <a:extLst>
              <a:ext uri="{FF2B5EF4-FFF2-40B4-BE49-F238E27FC236}">
                <a16:creationId xmlns:a16="http://schemas.microsoft.com/office/drawing/2014/main" id="{87BE5595-D8D6-044E-B255-54234F88B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3" name="Rectangle 80">
            <a:extLst>
              <a:ext uri="{FF2B5EF4-FFF2-40B4-BE49-F238E27FC236}">
                <a16:creationId xmlns:a16="http://schemas.microsoft.com/office/drawing/2014/main" id="{887462C1-7E53-4D45-9AAD-BBCBEA012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4" name="Rectangle 81">
            <a:extLst>
              <a:ext uri="{FF2B5EF4-FFF2-40B4-BE49-F238E27FC236}">
                <a16:creationId xmlns:a16="http://schemas.microsoft.com/office/drawing/2014/main" id="{24F4B971-0D88-2940-A43B-74410667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5" name="Rectangle 82">
            <a:extLst>
              <a:ext uri="{FF2B5EF4-FFF2-40B4-BE49-F238E27FC236}">
                <a16:creationId xmlns:a16="http://schemas.microsoft.com/office/drawing/2014/main" id="{086AC327-E49D-E24B-9B6B-B7F8BD7D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6" name="Rectangle 83">
            <a:extLst>
              <a:ext uri="{FF2B5EF4-FFF2-40B4-BE49-F238E27FC236}">
                <a16:creationId xmlns:a16="http://schemas.microsoft.com/office/drawing/2014/main" id="{D88DB90D-E7E1-7644-B016-3EAB85CC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7" name="Rectangle 84">
            <a:extLst>
              <a:ext uri="{FF2B5EF4-FFF2-40B4-BE49-F238E27FC236}">
                <a16:creationId xmlns:a16="http://schemas.microsoft.com/office/drawing/2014/main" id="{D420CF4A-08C2-9045-ABE5-CE1E6D180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8" name="Rectangle 85">
            <a:extLst>
              <a:ext uri="{FF2B5EF4-FFF2-40B4-BE49-F238E27FC236}">
                <a16:creationId xmlns:a16="http://schemas.microsoft.com/office/drawing/2014/main" id="{4C1EBDF8-7E80-AD4C-B67B-959E54C54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99" name="Rectangle 86">
            <a:extLst>
              <a:ext uri="{FF2B5EF4-FFF2-40B4-BE49-F238E27FC236}">
                <a16:creationId xmlns:a16="http://schemas.microsoft.com/office/drawing/2014/main" id="{4FB3CF4F-C5E9-D742-92EB-98E0F3B88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0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0" name="Rectangle 87">
            <a:extLst>
              <a:ext uri="{FF2B5EF4-FFF2-40B4-BE49-F238E27FC236}">
                <a16:creationId xmlns:a16="http://schemas.microsoft.com/office/drawing/2014/main" id="{A291B7CF-DB25-AF43-99DB-2A054D11D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054600"/>
            <a:ext cx="161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1" name="Rectangle 88">
            <a:extLst>
              <a:ext uri="{FF2B5EF4-FFF2-40B4-BE49-F238E27FC236}">
                <a16:creationId xmlns:a16="http://schemas.microsoft.com/office/drawing/2014/main" id="{5061A174-8BBD-9B4B-93FB-C80BFC89A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2" name="Rectangle 89">
            <a:extLst>
              <a:ext uri="{FF2B5EF4-FFF2-40B4-BE49-F238E27FC236}">
                <a16:creationId xmlns:a16="http://schemas.microsoft.com/office/drawing/2014/main" id="{18514952-8917-3A45-BA60-3A6B3AF1A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3" name="Rectangle 90">
            <a:extLst>
              <a:ext uri="{FF2B5EF4-FFF2-40B4-BE49-F238E27FC236}">
                <a16:creationId xmlns:a16="http://schemas.microsoft.com/office/drawing/2014/main" id="{CE2F906D-1ACA-124A-A284-A8FD00094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4" name="Rectangle 91">
            <a:extLst>
              <a:ext uri="{FF2B5EF4-FFF2-40B4-BE49-F238E27FC236}">
                <a16:creationId xmlns:a16="http://schemas.microsoft.com/office/drawing/2014/main" id="{999AC13C-2B96-E544-8F28-DBDB70EFF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5" name="Rectangle 92">
            <a:extLst>
              <a:ext uri="{FF2B5EF4-FFF2-40B4-BE49-F238E27FC236}">
                <a16:creationId xmlns:a16="http://schemas.microsoft.com/office/drawing/2014/main" id="{D4289860-483D-2A49-8D1F-1315327C5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6" name="Rectangle 93">
            <a:extLst>
              <a:ext uri="{FF2B5EF4-FFF2-40B4-BE49-F238E27FC236}">
                <a16:creationId xmlns:a16="http://schemas.microsoft.com/office/drawing/2014/main" id="{26194C77-5C39-3D4E-AAE4-23A4221B7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7" name="Rectangle 94">
            <a:extLst>
              <a:ext uri="{FF2B5EF4-FFF2-40B4-BE49-F238E27FC236}">
                <a16:creationId xmlns:a16="http://schemas.microsoft.com/office/drawing/2014/main" id="{36DBA8A3-7BB0-BB47-AEF6-9B621E9F8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8" name="Rectangle 95">
            <a:extLst>
              <a:ext uri="{FF2B5EF4-FFF2-40B4-BE49-F238E27FC236}">
                <a16:creationId xmlns:a16="http://schemas.microsoft.com/office/drawing/2014/main" id="{C923DA54-8648-4C44-A518-B954EDAB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2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09" name="Rectangle 96">
            <a:extLst>
              <a:ext uri="{FF2B5EF4-FFF2-40B4-BE49-F238E27FC236}">
                <a16:creationId xmlns:a16="http://schemas.microsoft.com/office/drawing/2014/main" id="{E2C70432-298F-0A42-9098-54B6894E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57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10" name="Rectangle 97">
            <a:extLst>
              <a:ext uri="{FF2B5EF4-FFF2-40B4-BE49-F238E27FC236}">
                <a16:creationId xmlns:a16="http://schemas.microsoft.com/office/drawing/2014/main" id="{A3E29C0C-9D13-9544-A653-B3D0A5402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11" name="Rectangle 98">
            <a:extLst>
              <a:ext uri="{FF2B5EF4-FFF2-40B4-BE49-F238E27FC236}">
                <a16:creationId xmlns:a16="http://schemas.microsoft.com/office/drawing/2014/main" id="{51E25DC4-8BBD-9F41-84DE-85C06FCAB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5386388"/>
            <a:ext cx="16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12" name="Rectangle 99">
            <a:extLst>
              <a:ext uri="{FF2B5EF4-FFF2-40B4-BE49-F238E27FC236}">
                <a16:creationId xmlns:a16="http://schemas.microsoft.com/office/drawing/2014/main" id="{E7CD7218-7C0C-D14E-88DD-093B570D0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13" name="Rectangle 100">
            <a:extLst>
              <a:ext uri="{FF2B5EF4-FFF2-40B4-BE49-F238E27FC236}">
                <a16:creationId xmlns:a16="http://schemas.microsoft.com/office/drawing/2014/main" id="{342F8048-9094-4846-96E1-269848092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14" name="Rectangle 101">
            <a:extLst>
              <a:ext uri="{FF2B5EF4-FFF2-40B4-BE49-F238E27FC236}">
                <a16:creationId xmlns:a16="http://schemas.microsoft.com/office/drawing/2014/main" id="{CC7D383C-D0B1-F94F-B189-55C387476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541020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615" name="Rectangle 102">
            <a:extLst>
              <a:ext uri="{FF2B5EF4-FFF2-40B4-BE49-F238E27FC236}">
                <a16:creationId xmlns:a16="http://schemas.microsoft.com/office/drawing/2014/main" id="{B6C5427B-954B-314A-8C2F-0E2757408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84505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1C80F-5BC6-D94E-A7C7-D6F04F9C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C28A-0DF5-F146-B7D2-65908E5EB56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834D8C4-FA5D-F64F-932D-C55E5845E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C8F0F96-9671-5240-B8F3-2A3A9FEB4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id="{C8302DD9-F6D9-F840-9E85-5B2D1F7EB2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2263" y="2362200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Equation" r:id="rId3" imgW="14922500" imgH="10528300" progId="Equation.3">
                  <p:embed/>
                </p:oleObj>
              </mc:Choice>
              <mc:Fallback>
                <p:oleObj name="Equation" r:id="rId3" imgW="14922500" imgH="10528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2362200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AA290F-EAAB-3144-A879-088AF09F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40D930B-879D-FD4D-9721-6E54B47A3E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8698D1B-2503-D942-8E36-037B38B4CB0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24288" cy="2833688"/>
          </a:xfrm>
        </p:spPr>
        <p:txBody>
          <a:bodyPr/>
          <a:lstStyle/>
          <a:p>
            <a:pPr marL="0" indent="0"/>
            <a:r>
              <a:rPr lang="en-US" altLang="en-US" sz="2100" b="1" i="1"/>
              <a:t>Homogeneous coordinates</a:t>
            </a:r>
          </a:p>
          <a:p>
            <a:pPr lvl="1"/>
            <a:r>
              <a:rPr lang="en-US" altLang="en-US" sz="1800"/>
              <a:t>represent coordinates in 2 dimensions with a 3-vector</a:t>
            </a:r>
          </a:p>
          <a:p>
            <a:pPr marL="0" indent="0"/>
            <a:endParaRPr lang="en-US" altLang="en-US" sz="2000"/>
          </a:p>
        </p:txBody>
      </p:sp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DB484FFD-BCE3-5F42-B1CF-FBFC839D7D9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433888" y="1166813"/>
          <a:ext cx="4176712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Equation" r:id="rId3" imgW="35991800" imgH="16383000" progId="Equation.3">
                  <p:embed/>
                </p:oleObj>
              </mc:Choice>
              <mc:Fallback>
                <p:oleObj name="Equation" r:id="rId3" imgW="35991800" imgH="163830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1166813"/>
                        <a:ext cx="4176712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309FB-012E-A14D-95B7-BB618E8C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DCF1-0407-5346-817A-1A7AAC1737CF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CC15D03-3CC7-624B-8179-9C7B7DBDE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60C44EF-B9CF-DC4F-AFE0-86188F035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00288"/>
          </a:xfrm>
        </p:spPr>
        <p:txBody>
          <a:bodyPr/>
          <a:lstStyle/>
          <a:p>
            <a:r>
              <a:rPr lang="en-US" altLang="en-US" sz="2800"/>
              <a:t>Add a 3rd coordinate to every 2D point</a:t>
            </a:r>
          </a:p>
          <a:p>
            <a:pPr lvl="1"/>
            <a:r>
              <a:rPr lang="en-US" altLang="en-US" sz="2400"/>
              <a:t>(x, y, w) represents a point at location (x/w, y/w)</a:t>
            </a:r>
          </a:p>
          <a:p>
            <a:pPr lvl="1"/>
            <a:r>
              <a:rPr lang="en-US" altLang="en-US" sz="2400"/>
              <a:t>(x, y, 0) represents a point at infinity</a:t>
            </a:r>
          </a:p>
          <a:p>
            <a:pPr lvl="1"/>
            <a:r>
              <a:rPr lang="en-US" altLang="en-US" sz="2400"/>
              <a:t>(0, 0, 0) is not allowed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9986BE1-C80A-DC40-96D9-DF7D55957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24400"/>
            <a:ext cx="30527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hlink"/>
                </a:solidFill>
              </a:rPr>
              <a:t>Convenient coordinate system to </a:t>
            </a:r>
            <a:br>
              <a:rPr lang="en-US" altLang="en-US">
                <a:solidFill>
                  <a:schemeClr val="hlink"/>
                </a:solidFill>
              </a:rPr>
            </a:br>
            <a:r>
              <a:rPr lang="en-US" altLang="en-US">
                <a:solidFill>
                  <a:schemeClr val="hlink"/>
                </a:solidFill>
              </a:rPr>
              <a:t>represent many useful transformations</a:t>
            </a:r>
          </a:p>
        </p:txBody>
      </p:sp>
      <p:grpSp>
        <p:nvGrpSpPr>
          <p:cNvPr id="26629" name="Group 5">
            <a:extLst>
              <a:ext uri="{FF2B5EF4-FFF2-40B4-BE49-F238E27FC236}">
                <a16:creationId xmlns:a16="http://schemas.microsoft.com/office/drawing/2014/main" id="{6C418707-E71D-2C42-B0ED-D59F1F34C664}"/>
              </a:ext>
            </a:extLst>
          </p:cNvPr>
          <p:cNvGrpSpPr>
            <a:grpSpLocks/>
          </p:cNvGrpSpPr>
          <p:nvPr/>
        </p:nvGrpSpPr>
        <p:grpSpPr bwMode="auto">
          <a:xfrm>
            <a:off x="3341688" y="3200400"/>
            <a:ext cx="5632450" cy="2668588"/>
            <a:chOff x="1836" y="1871"/>
            <a:chExt cx="3992" cy="1681"/>
          </a:xfrm>
        </p:grpSpPr>
        <p:sp>
          <p:nvSpPr>
            <p:cNvPr id="26630" name="Line 6">
              <a:extLst>
                <a:ext uri="{FF2B5EF4-FFF2-40B4-BE49-F238E27FC236}">
                  <a16:creationId xmlns:a16="http://schemas.microsoft.com/office/drawing/2014/main" id="{E5A1971B-A422-AE40-BB05-20DDFF259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6" y="2064"/>
              <a:ext cx="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1" name="Line 7">
              <a:extLst>
                <a:ext uri="{FF2B5EF4-FFF2-40B4-BE49-F238E27FC236}">
                  <a16:creationId xmlns:a16="http://schemas.microsoft.com/office/drawing/2014/main" id="{9D77F730-EC57-0842-AE8B-35D4ADAE3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6" y="2928"/>
              <a:ext cx="1890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2" name="Oval 8">
              <a:extLst>
                <a:ext uri="{FF2B5EF4-FFF2-40B4-BE49-F238E27FC236}">
                  <a16:creationId xmlns:a16="http://schemas.microsoft.com/office/drawing/2014/main" id="{8A99A05E-69F0-9940-88ED-695D12D65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586"/>
              <a:ext cx="81" cy="7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>
                <a:solidFill>
                  <a:schemeClr val="tx2"/>
                </a:solidFill>
              </a:endParaRPr>
            </a:p>
          </p:txBody>
        </p:sp>
        <p:sp>
          <p:nvSpPr>
            <p:cNvPr id="26633" name="Line 9">
              <a:extLst>
                <a:ext uri="{FF2B5EF4-FFF2-40B4-BE49-F238E27FC236}">
                  <a16:creationId xmlns:a16="http://schemas.microsoft.com/office/drawing/2014/main" id="{9E51F575-519A-1149-93F0-1E30C0AD8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" y="2880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4" name="Line 10">
              <a:extLst>
                <a:ext uri="{FF2B5EF4-FFF2-40B4-BE49-F238E27FC236}">
                  <a16:creationId xmlns:a16="http://schemas.microsoft.com/office/drawing/2014/main" id="{85FCE55E-9502-2C46-8371-CB899B779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4" y="2880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5" name="Line 11">
              <a:extLst>
                <a:ext uri="{FF2B5EF4-FFF2-40B4-BE49-F238E27FC236}">
                  <a16:creationId xmlns:a16="http://schemas.microsoft.com/office/drawing/2014/main" id="{391088CA-882A-184E-8A71-B0C7DDAAA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640"/>
              <a:ext cx="10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6" name="Line 12">
              <a:extLst>
                <a:ext uri="{FF2B5EF4-FFF2-40B4-BE49-F238E27FC236}">
                  <a16:creationId xmlns:a16="http://schemas.microsoft.com/office/drawing/2014/main" id="{A111C0E9-A795-B243-8329-DB5438EE8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352"/>
              <a:ext cx="10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7" name="Text Box 13">
              <a:extLst>
                <a:ext uri="{FF2B5EF4-FFF2-40B4-BE49-F238E27FC236}">
                  <a16:creationId xmlns:a16="http://schemas.microsoft.com/office/drawing/2014/main" id="{3A35A7AB-628C-D84B-9BB9-29F677BF88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2929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1</a:t>
              </a:r>
            </a:p>
          </p:txBody>
        </p:sp>
        <p:sp>
          <p:nvSpPr>
            <p:cNvPr id="26638" name="Text Box 14">
              <a:extLst>
                <a:ext uri="{FF2B5EF4-FFF2-40B4-BE49-F238E27FC236}">
                  <a16:creationId xmlns:a16="http://schemas.microsoft.com/office/drawing/2014/main" id="{8FDF3866-1576-F749-820A-014E68739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" y="2926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2</a:t>
              </a:r>
            </a:p>
          </p:txBody>
        </p:sp>
        <p:sp>
          <p:nvSpPr>
            <p:cNvPr id="26639" name="Text Box 15">
              <a:extLst>
                <a:ext uri="{FF2B5EF4-FFF2-40B4-BE49-F238E27FC236}">
                  <a16:creationId xmlns:a16="http://schemas.microsoft.com/office/drawing/2014/main" id="{30FD85AD-96F7-1340-BF39-42269C9E7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2506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1</a:t>
              </a:r>
            </a:p>
          </p:txBody>
        </p:sp>
        <p:sp>
          <p:nvSpPr>
            <p:cNvPr id="26640" name="Text Box 16">
              <a:extLst>
                <a:ext uri="{FF2B5EF4-FFF2-40B4-BE49-F238E27FC236}">
                  <a16:creationId xmlns:a16="http://schemas.microsoft.com/office/drawing/2014/main" id="{59D797AD-0EA0-0F4D-9C07-CD1DD65BC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0" y="2206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2</a:t>
              </a:r>
            </a:p>
          </p:txBody>
        </p:sp>
        <p:sp>
          <p:nvSpPr>
            <p:cNvPr id="26641" name="Text Box 17">
              <a:extLst>
                <a:ext uri="{FF2B5EF4-FFF2-40B4-BE49-F238E27FC236}">
                  <a16:creationId xmlns:a16="http://schemas.microsoft.com/office/drawing/2014/main" id="{B41B6117-A31A-E543-900D-3BABF724B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3" y="2303"/>
              <a:ext cx="67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(2,1,1)</a:t>
              </a:r>
            </a:p>
          </p:txBody>
        </p:sp>
        <p:sp>
          <p:nvSpPr>
            <p:cNvPr id="26642" name="Text Box 18">
              <a:extLst>
                <a:ext uri="{FF2B5EF4-FFF2-40B4-BE49-F238E27FC236}">
                  <a16:creationId xmlns:a16="http://schemas.microsoft.com/office/drawing/2014/main" id="{9CDD3075-9102-0540-BCCF-B7DAA92AB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" y="2304"/>
              <a:ext cx="8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or (4,2,2)</a:t>
              </a:r>
            </a:p>
          </p:txBody>
        </p:sp>
        <p:sp>
          <p:nvSpPr>
            <p:cNvPr id="26643" name="Text Box 19">
              <a:extLst>
                <a:ext uri="{FF2B5EF4-FFF2-40B4-BE49-F238E27FC236}">
                  <a16:creationId xmlns:a16="http://schemas.microsoft.com/office/drawing/2014/main" id="{5E4E1163-5AAF-7D49-8CEE-33B5A41A8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3" y="2304"/>
              <a:ext cx="8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or (6,3,3)</a:t>
              </a:r>
            </a:p>
          </p:txBody>
        </p:sp>
        <p:sp>
          <p:nvSpPr>
            <p:cNvPr id="26644" name="Text Box 20">
              <a:extLst>
                <a:ext uri="{FF2B5EF4-FFF2-40B4-BE49-F238E27FC236}">
                  <a16:creationId xmlns:a16="http://schemas.microsoft.com/office/drawing/2014/main" id="{DE404DBA-D259-654E-BB7C-639B74A03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8" y="2848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 i="1"/>
                <a:t>x</a:t>
              </a:r>
            </a:p>
          </p:txBody>
        </p:sp>
        <p:sp>
          <p:nvSpPr>
            <p:cNvPr id="26645" name="Text Box 21">
              <a:extLst>
                <a:ext uri="{FF2B5EF4-FFF2-40B4-BE49-F238E27FC236}">
                  <a16:creationId xmlns:a16="http://schemas.microsoft.com/office/drawing/2014/main" id="{F0C4DE80-63C3-6147-9B9F-3E4CAAB23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4" y="1871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 i="1"/>
                <a:t>y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55B802-8B6E-D540-ADA5-BB4395AE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7B1A40B-F8F0-8E46-9676-9A88C5E96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732163" name="Rectangle 3">
            <a:extLst>
              <a:ext uri="{FF2B5EF4-FFF2-40B4-BE49-F238E27FC236}">
                <a16:creationId xmlns:a16="http://schemas.microsoft.com/office/drawing/2014/main" id="{64242BC8-6364-4949-82C2-ECA8223E0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A: Using the rightmost column:</a:t>
            </a:r>
          </a:p>
        </p:txBody>
      </p:sp>
      <p:graphicFrame>
        <p:nvGraphicFramePr>
          <p:cNvPr id="732164" name="Object 4">
            <a:extLst>
              <a:ext uri="{FF2B5EF4-FFF2-40B4-BE49-F238E27FC236}">
                <a16:creationId xmlns:a16="http://schemas.microsoft.com/office/drawing/2014/main" id="{2C6CD306-D4AE-5B4C-8FA0-46D8E77C0A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795713"/>
          <a:ext cx="4103688" cy="184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" name="Equation" r:id="rId3" imgW="37744400" imgH="16967200" progId="Equation.3">
                  <p:embed/>
                </p:oleObj>
              </mc:Choice>
              <mc:Fallback>
                <p:oleObj name="Equation" r:id="rId3" imgW="37744400" imgH="1696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795713"/>
                        <a:ext cx="4103688" cy="184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5">
            <a:extLst>
              <a:ext uri="{FF2B5EF4-FFF2-40B4-BE49-F238E27FC236}">
                <a16:creationId xmlns:a16="http://schemas.microsoft.com/office/drawing/2014/main" id="{EDDDF1AF-90A9-9A47-8C73-7B356BBD7F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8413" y="1660525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" name="Equation" r:id="rId5" imgW="14922500" imgH="10528300" progId="Equation.3">
                  <p:embed/>
                </p:oleObj>
              </mc:Choice>
              <mc:Fallback>
                <p:oleObj name="Equation" r:id="rId5" imgW="14922500" imgH="1052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1660525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3B002-F849-5343-81B9-6B54C48B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B6C8FF8-EA34-FC40-A910-FB67AF759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01A2CF7-5F9E-084F-8288-79F2B2EDE43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24288" cy="5257800"/>
          </a:xfrm>
        </p:spPr>
        <p:txBody>
          <a:bodyPr/>
          <a:lstStyle/>
          <a:p>
            <a:pPr marL="0" indent="0"/>
            <a:r>
              <a:rPr lang="en-US" altLang="en-US" sz="2000"/>
              <a:t>Example of translation</a:t>
            </a:r>
          </a:p>
          <a:p>
            <a:pPr marL="0" indent="0"/>
            <a:endParaRPr lang="en-US" altLang="en-US" sz="2000">
              <a:latin typeface="Symbol" pitchFamily="2" charset="2"/>
              <a:sym typeface="Symbol" pitchFamily="2" charset="2"/>
            </a:endParaRPr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2CDAB271-1B1B-1646-ABC1-DA24462B3C9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876800" y="2292350"/>
          <a:ext cx="2998788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5" name="Equation" r:id="rId3" imgW="44767500" imgH="16967200" progId="Equation.3">
                  <p:embed/>
                </p:oleObj>
              </mc:Choice>
              <mc:Fallback>
                <p:oleObj name="Equation" r:id="rId3" imgW="44767500" imgH="169672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292350"/>
                        <a:ext cx="2998788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677" name="Group 5">
            <a:extLst>
              <a:ext uri="{FF2B5EF4-FFF2-40B4-BE49-F238E27FC236}">
                <a16:creationId xmlns:a16="http://schemas.microsoft.com/office/drawing/2014/main" id="{5B387EC6-B05E-DB44-BD3C-81660D660F56}"/>
              </a:ext>
            </a:extLst>
          </p:cNvPr>
          <p:cNvGrpSpPr>
            <a:grpSpLocks/>
          </p:cNvGrpSpPr>
          <p:nvPr/>
        </p:nvGrpSpPr>
        <p:grpSpPr bwMode="auto">
          <a:xfrm>
            <a:off x="711200" y="3962400"/>
            <a:ext cx="2541588" cy="2287588"/>
            <a:chOff x="816" y="2208"/>
            <a:chExt cx="1920" cy="1728"/>
          </a:xfrm>
        </p:grpSpPr>
        <p:sp>
          <p:nvSpPr>
            <p:cNvPr id="28711" name="Line 6">
              <a:extLst>
                <a:ext uri="{FF2B5EF4-FFF2-40B4-BE49-F238E27FC236}">
                  <a16:creationId xmlns:a16="http://schemas.microsoft.com/office/drawing/2014/main" id="{F0958A3F-428D-EE4E-9538-898E112C9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2" name="Line 7">
              <a:extLst>
                <a:ext uri="{FF2B5EF4-FFF2-40B4-BE49-F238E27FC236}">
                  <a16:creationId xmlns:a16="http://schemas.microsoft.com/office/drawing/2014/main" id="{7E656BD4-A5E1-A948-BDA3-B0706F6B7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3" name="Line 8">
              <a:extLst>
                <a:ext uri="{FF2B5EF4-FFF2-40B4-BE49-F238E27FC236}">
                  <a16:creationId xmlns:a16="http://schemas.microsoft.com/office/drawing/2014/main" id="{554AF5A9-84D6-C745-91D8-18EF4443F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4" name="Line 9">
              <a:extLst>
                <a:ext uri="{FF2B5EF4-FFF2-40B4-BE49-F238E27FC236}">
                  <a16:creationId xmlns:a16="http://schemas.microsoft.com/office/drawing/2014/main" id="{DD2B08F6-AED7-F544-AC7F-951654693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5" name="Line 10">
              <a:extLst>
                <a:ext uri="{FF2B5EF4-FFF2-40B4-BE49-F238E27FC236}">
                  <a16:creationId xmlns:a16="http://schemas.microsoft.com/office/drawing/2014/main" id="{AC3F30DB-BE07-E244-92FC-F5BD0766F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6" name="Line 11">
              <a:extLst>
                <a:ext uri="{FF2B5EF4-FFF2-40B4-BE49-F238E27FC236}">
                  <a16:creationId xmlns:a16="http://schemas.microsoft.com/office/drawing/2014/main" id="{24EAA7F4-19A6-2B41-A7EA-7E07610169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7" name="Line 12">
              <a:extLst>
                <a:ext uri="{FF2B5EF4-FFF2-40B4-BE49-F238E27FC236}">
                  <a16:creationId xmlns:a16="http://schemas.microsoft.com/office/drawing/2014/main" id="{5687BF98-9CB5-094B-833D-477F1F13F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8" name="Line 13">
              <a:extLst>
                <a:ext uri="{FF2B5EF4-FFF2-40B4-BE49-F238E27FC236}">
                  <a16:creationId xmlns:a16="http://schemas.microsoft.com/office/drawing/2014/main" id="{9642A47A-D5A4-C74C-B2A3-C2353A01D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9" name="Line 14">
              <a:extLst>
                <a:ext uri="{FF2B5EF4-FFF2-40B4-BE49-F238E27FC236}">
                  <a16:creationId xmlns:a16="http://schemas.microsoft.com/office/drawing/2014/main" id="{6ED10D1F-B86B-734A-B3B5-6EACE3EA6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0" name="Line 15">
              <a:extLst>
                <a:ext uri="{FF2B5EF4-FFF2-40B4-BE49-F238E27FC236}">
                  <a16:creationId xmlns:a16="http://schemas.microsoft.com/office/drawing/2014/main" id="{8A4C9218-581D-0B4A-9746-65FF93998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1" name="Line 16">
              <a:extLst>
                <a:ext uri="{FF2B5EF4-FFF2-40B4-BE49-F238E27FC236}">
                  <a16:creationId xmlns:a16="http://schemas.microsoft.com/office/drawing/2014/main" id="{B026C21E-DD64-BE40-B986-7CF30FBC7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2" name="Line 17">
              <a:extLst>
                <a:ext uri="{FF2B5EF4-FFF2-40B4-BE49-F238E27FC236}">
                  <a16:creationId xmlns:a16="http://schemas.microsoft.com/office/drawing/2014/main" id="{696066E1-679D-3F48-833A-6FE1A330A2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3" name="Line 18">
              <a:extLst>
                <a:ext uri="{FF2B5EF4-FFF2-40B4-BE49-F238E27FC236}">
                  <a16:creationId xmlns:a16="http://schemas.microsoft.com/office/drawing/2014/main" id="{D194440A-4A60-444C-A2D3-6E1DB0813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4" name="Line 19">
              <a:extLst>
                <a:ext uri="{FF2B5EF4-FFF2-40B4-BE49-F238E27FC236}">
                  <a16:creationId xmlns:a16="http://schemas.microsoft.com/office/drawing/2014/main" id="{C6A517D6-70C2-B449-A25B-54376070E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5" name="Line 20">
              <a:extLst>
                <a:ext uri="{FF2B5EF4-FFF2-40B4-BE49-F238E27FC236}">
                  <a16:creationId xmlns:a16="http://schemas.microsoft.com/office/drawing/2014/main" id="{CD4C9E4B-CC72-2F4B-A1B2-3F9B4602CC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6" name="Line 21">
              <a:extLst>
                <a:ext uri="{FF2B5EF4-FFF2-40B4-BE49-F238E27FC236}">
                  <a16:creationId xmlns:a16="http://schemas.microsoft.com/office/drawing/2014/main" id="{CE4FA898-4153-4B45-BCEC-674DE0677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7" name="Line 22">
              <a:extLst>
                <a:ext uri="{FF2B5EF4-FFF2-40B4-BE49-F238E27FC236}">
                  <a16:creationId xmlns:a16="http://schemas.microsoft.com/office/drawing/2014/main" id="{E5BEDEE7-02EF-1645-8C91-2B63658C0D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8" name="Line 23">
              <a:extLst>
                <a:ext uri="{FF2B5EF4-FFF2-40B4-BE49-F238E27FC236}">
                  <a16:creationId xmlns:a16="http://schemas.microsoft.com/office/drawing/2014/main" id="{BC65BDF8-C1E9-FC4E-8597-43A54D16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678" name="Group 24">
            <a:extLst>
              <a:ext uri="{FF2B5EF4-FFF2-40B4-BE49-F238E27FC236}">
                <a16:creationId xmlns:a16="http://schemas.microsoft.com/office/drawing/2014/main" id="{C448B201-E463-894E-A73D-A10E6D9887F0}"/>
              </a:ext>
            </a:extLst>
          </p:cNvPr>
          <p:cNvGrpSpPr>
            <a:grpSpLocks/>
          </p:cNvGrpSpPr>
          <p:nvPr/>
        </p:nvGrpSpPr>
        <p:grpSpPr bwMode="auto">
          <a:xfrm>
            <a:off x="1536700" y="4851400"/>
            <a:ext cx="763588" cy="890588"/>
            <a:chOff x="1440" y="2928"/>
            <a:chExt cx="576" cy="672"/>
          </a:xfrm>
        </p:grpSpPr>
        <p:sp>
          <p:nvSpPr>
            <p:cNvPr id="28708" name="Freeform 25" descr="Horizontal brick">
              <a:extLst>
                <a:ext uri="{FF2B5EF4-FFF2-40B4-BE49-F238E27FC236}">
                  <a16:creationId xmlns:a16="http://schemas.microsoft.com/office/drawing/2014/main" id="{852CE78E-492A-AC47-B347-A0F42F978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9" name="Rectangle 26">
              <a:extLst>
                <a:ext uri="{FF2B5EF4-FFF2-40B4-BE49-F238E27FC236}">
                  <a16:creationId xmlns:a16="http://schemas.microsoft.com/office/drawing/2014/main" id="{FD7070EB-F664-8D45-B97D-97D95363A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710" name="Freeform 27">
              <a:extLst>
                <a:ext uri="{FF2B5EF4-FFF2-40B4-BE49-F238E27FC236}">
                  <a16:creationId xmlns:a16="http://schemas.microsoft.com/office/drawing/2014/main" id="{82F03EDD-8DBD-0A45-BA17-E06B85287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679" name="Group 28">
            <a:extLst>
              <a:ext uri="{FF2B5EF4-FFF2-40B4-BE49-F238E27FC236}">
                <a16:creationId xmlns:a16="http://schemas.microsoft.com/office/drawing/2014/main" id="{C6A565C3-4B24-2642-AFC3-DE6F0EF7FCDC}"/>
              </a:ext>
            </a:extLst>
          </p:cNvPr>
          <p:cNvGrpSpPr>
            <a:grpSpLocks/>
          </p:cNvGrpSpPr>
          <p:nvPr/>
        </p:nvGrpSpPr>
        <p:grpSpPr bwMode="auto">
          <a:xfrm>
            <a:off x="4524375" y="3962400"/>
            <a:ext cx="2541588" cy="2287588"/>
            <a:chOff x="816" y="2208"/>
            <a:chExt cx="1920" cy="1728"/>
          </a:xfrm>
        </p:grpSpPr>
        <p:sp>
          <p:nvSpPr>
            <p:cNvPr id="28690" name="Line 29">
              <a:extLst>
                <a:ext uri="{FF2B5EF4-FFF2-40B4-BE49-F238E27FC236}">
                  <a16:creationId xmlns:a16="http://schemas.microsoft.com/office/drawing/2014/main" id="{A578D1BE-8D93-4E4A-B477-3C156A401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30">
              <a:extLst>
                <a:ext uri="{FF2B5EF4-FFF2-40B4-BE49-F238E27FC236}">
                  <a16:creationId xmlns:a16="http://schemas.microsoft.com/office/drawing/2014/main" id="{F276D5A0-21FA-AD43-8128-B0AF85096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Line 31">
              <a:extLst>
                <a:ext uri="{FF2B5EF4-FFF2-40B4-BE49-F238E27FC236}">
                  <a16:creationId xmlns:a16="http://schemas.microsoft.com/office/drawing/2014/main" id="{0CB8FE4D-AF29-1349-B367-5B05703AC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Line 32">
              <a:extLst>
                <a:ext uri="{FF2B5EF4-FFF2-40B4-BE49-F238E27FC236}">
                  <a16:creationId xmlns:a16="http://schemas.microsoft.com/office/drawing/2014/main" id="{4C4D8F52-5296-9244-A692-5F3F8B16D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Line 33">
              <a:extLst>
                <a:ext uri="{FF2B5EF4-FFF2-40B4-BE49-F238E27FC236}">
                  <a16:creationId xmlns:a16="http://schemas.microsoft.com/office/drawing/2014/main" id="{E9729FAA-A3EF-7A41-9121-43333F46C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Line 34">
              <a:extLst>
                <a:ext uri="{FF2B5EF4-FFF2-40B4-BE49-F238E27FC236}">
                  <a16:creationId xmlns:a16="http://schemas.microsoft.com/office/drawing/2014/main" id="{2ADBD99B-898E-D24A-9893-15B55718C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Line 35">
              <a:extLst>
                <a:ext uri="{FF2B5EF4-FFF2-40B4-BE49-F238E27FC236}">
                  <a16:creationId xmlns:a16="http://schemas.microsoft.com/office/drawing/2014/main" id="{6EC2A3BA-9E61-4B4A-BCEF-46754AA76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Line 36">
              <a:extLst>
                <a:ext uri="{FF2B5EF4-FFF2-40B4-BE49-F238E27FC236}">
                  <a16:creationId xmlns:a16="http://schemas.microsoft.com/office/drawing/2014/main" id="{B35D1436-5145-584D-8553-9E15465987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Line 37">
              <a:extLst>
                <a:ext uri="{FF2B5EF4-FFF2-40B4-BE49-F238E27FC236}">
                  <a16:creationId xmlns:a16="http://schemas.microsoft.com/office/drawing/2014/main" id="{F3C77145-4738-2F47-B28B-EB6F222F5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9" name="Line 38">
              <a:extLst>
                <a:ext uri="{FF2B5EF4-FFF2-40B4-BE49-F238E27FC236}">
                  <a16:creationId xmlns:a16="http://schemas.microsoft.com/office/drawing/2014/main" id="{FCF5798F-EB47-4643-B21E-CCC3EBB4F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0" name="Line 39">
              <a:extLst>
                <a:ext uri="{FF2B5EF4-FFF2-40B4-BE49-F238E27FC236}">
                  <a16:creationId xmlns:a16="http://schemas.microsoft.com/office/drawing/2014/main" id="{042B47B6-BC62-7A4A-B155-DCA8349AB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1" name="Line 40">
              <a:extLst>
                <a:ext uri="{FF2B5EF4-FFF2-40B4-BE49-F238E27FC236}">
                  <a16:creationId xmlns:a16="http://schemas.microsoft.com/office/drawing/2014/main" id="{60DBC8A5-4636-9040-9A60-6B63D5DF7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Line 41">
              <a:extLst>
                <a:ext uri="{FF2B5EF4-FFF2-40B4-BE49-F238E27FC236}">
                  <a16:creationId xmlns:a16="http://schemas.microsoft.com/office/drawing/2014/main" id="{76A2E018-A8F6-1848-A39E-0AADCF30D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Line 42">
              <a:extLst>
                <a:ext uri="{FF2B5EF4-FFF2-40B4-BE49-F238E27FC236}">
                  <a16:creationId xmlns:a16="http://schemas.microsoft.com/office/drawing/2014/main" id="{FD5D53F8-110B-E14D-9212-EF48DDD9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Line 43">
              <a:extLst>
                <a:ext uri="{FF2B5EF4-FFF2-40B4-BE49-F238E27FC236}">
                  <a16:creationId xmlns:a16="http://schemas.microsoft.com/office/drawing/2014/main" id="{24C001A5-469F-9D4B-AFE2-4D5EF4757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Line 44">
              <a:extLst>
                <a:ext uri="{FF2B5EF4-FFF2-40B4-BE49-F238E27FC236}">
                  <a16:creationId xmlns:a16="http://schemas.microsoft.com/office/drawing/2014/main" id="{C61E60D1-B63A-A04D-B050-3CAEA1177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Line 45">
              <a:extLst>
                <a:ext uri="{FF2B5EF4-FFF2-40B4-BE49-F238E27FC236}">
                  <a16:creationId xmlns:a16="http://schemas.microsoft.com/office/drawing/2014/main" id="{38D29013-CD68-4748-A8A9-2D2EC6C8BC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7" name="Line 46">
              <a:extLst>
                <a:ext uri="{FF2B5EF4-FFF2-40B4-BE49-F238E27FC236}">
                  <a16:creationId xmlns:a16="http://schemas.microsoft.com/office/drawing/2014/main" id="{043F0FAE-B592-E442-9BF9-BC7167AF0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0" name="AutoShape 47">
            <a:extLst>
              <a:ext uri="{FF2B5EF4-FFF2-40B4-BE49-F238E27FC236}">
                <a16:creationId xmlns:a16="http://schemas.microsoft.com/office/drawing/2014/main" id="{C28B3931-1406-0146-8BF1-C6D1D6B1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4978400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28681" name="Text Box 48">
            <a:extLst>
              <a:ext uri="{FF2B5EF4-FFF2-40B4-BE49-F238E27FC236}">
                <a16:creationId xmlns:a16="http://schemas.microsoft.com/office/drawing/2014/main" id="{C315255F-2BB2-E148-B70A-6B135FE35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0" y="5229225"/>
            <a:ext cx="750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t</a:t>
            </a:r>
            <a:r>
              <a:rPr lang="en-US" altLang="en-US" baseline="-25000">
                <a:latin typeface="Times New Roman" panose="02020603050405020304" pitchFamily="18" charset="0"/>
                <a:sym typeface="Symbol" pitchFamily="2" charset="2"/>
              </a:rPr>
              <a:t>x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 = 2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t</a:t>
            </a:r>
            <a:r>
              <a:rPr lang="en-US" altLang="en-US" baseline="-25000">
                <a:latin typeface="Times New Roman" panose="02020603050405020304" pitchFamily="18" charset="0"/>
              </a:rPr>
              <a:t>y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= 1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8682" name="Group 49">
            <a:extLst>
              <a:ext uri="{FF2B5EF4-FFF2-40B4-BE49-F238E27FC236}">
                <a16:creationId xmlns:a16="http://schemas.microsoft.com/office/drawing/2014/main" id="{6B0F71FD-4F59-7142-9BCE-E8B852238ABD}"/>
              </a:ext>
            </a:extLst>
          </p:cNvPr>
          <p:cNvGrpSpPr>
            <a:grpSpLocks/>
          </p:cNvGrpSpPr>
          <p:nvPr/>
        </p:nvGrpSpPr>
        <p:grpSpPr bwMode="auto">
          <a:xfrm>
            <a:off x="5859463" y="4648200"/>
            <a:ext cx="763587" cy="890588"/>
            <a:chOff x="1440" y="2928"/>
            <a:chExt cx="576" cy="672"/>
          </a:xfrm>
        </p:grpSpPr>
        <p:sp>
          <p:nvSpPr>
            <p:cNvPr id="28687" name="Freeform 50" descr="Horizontal brick">
              <a:extLst>
                <a:ext uri="{FF2B5EF4-FFF2-40B4-BE49-F238E27FC236}">
                  <a16:creationId xmlns:a16="http://schemas.microsoft.com/office/drawing/2014/main" id="{741A785E-D321-094C-836E-B71F971B9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Rectangle 51">
              <a:extLst>
                <a:ext uri="{FF2B5EF4-FFF2-40B4-BE49-F238E27FC236}">
                  <a16:creationId xmlns:a16="http://schemas.microsoft.com/office/drawing/2014/main" id="{BB1CAEAE-AF62-9041-8673-1B5E88A41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689" name="Freeform 52">
              <a:extLst>
                <a:ext uri="{FF2B5EF4-FFF2-40B4-BE49-F238E27FC236}">
                  <a16:creationId xmlns:a16="http://schemas.microsoft.com/office/drawing/2014/main" id="{C7CD9C35-33F2-B34D-9740-E958FAE5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3" name="AutoShape 53">
            <a:extLst>
              <a:ext uri="{FF2B5EF4-FFF2-40B4-BE49-F238E27FC236}">
                <a16:creationId xmlns:a16="http://schemas.microsoft.com/office/drawing/2014/main" id="{FF6E0049-2CE9-5644-A039-864044053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/>
          </a:p>
        </p:txBody>
      </p:sp>
      <p:sp>
        <p:nvSpPr>
          <p:cNvPr id="28684" name="AutoShape 54">
            <a:extLst>
              <a:ext uri="{FF2B5EF4-FFF2-40B4-BE49-F238E27FC236}">
                <a16:creationId xmlns:a16="http://schemas.microsoft.com/office/drawing/2014/main" id="{621C2B63-8961-E546-BC36-C4780B49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/>
          </a:p>
        </p:txBody>
      </p:sp>
      <p:sp>
        <p:nvSpPr>
          <p:cNvPr id="28685" name="AutoShape 55">
            <a:extLst>
              <a:ext uri="{FF2B5EF4-FFF2-40B4-BE49-F238E27FC236}">
                <a16:creationId xmlns:a16="http://schemas.microsoft.com/office/drawing/2014/main" id="{DAAAED6A-A029-B84F-93C5-AC227AD33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/>
          </a:p>
        </p:txBody>
      </p:sp>
      <p:sp>
        <p:nvSpPr>
          <p:cNvPr id="28686" name="Rectangle 57">
            <a:extLst>
              <a:ext uri="{FF2B5EF4-FFF2-40B4-BE49-F238E27FC236}">
                <a16:creationId xmlns:a16="http://schemas.microsoft.com/office/drawing/2014/main" id="{E3F6CE79-1577-EC47-9761-4A98784E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8" y="1293813"/>
            <a:ext cx="390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Homogeneous Coordinates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159111-6310-254E-B044-99F84869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DCF1-0407-5346-817A-1A7AAC1737C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036A31B-7120-EF42-8C74-520CAF9D2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Basic 2D Transformations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5780092-6595-8F48-B27A-E133AA3DC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Basic 2D transformations as 3x3 matrices</a:t>
            </a:r>
          </a:p>
        </p:txBody>
      </p:sp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EF4B3BA0-345C-2349-9604-27229C0C70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4746625"/>
          <a:ext cx="3182938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2" name="Equation" r:id="rId3" imgW="47396400" imgH="16383000" progId="Equation.3">
                  <p:embed/>
                </p:oleObj>
              </mc:Choice>
              <mc:Fallback>
                <p:oleObj name="Equation" r:id="rId3" imgW="47396400" imgH="16383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746625"/>
                        <a:ext cx="3182938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>
            <a:extLst>
              <a:ext uri="{FF2B5EF4-FFF2-40B4-BE49-F238E27FC236}">
                <a16:creationId xmlns:a16="http://schemas.microsoft.com/office/drawing/2014/main" id="{E0399B3D-0892-7343-836F-A7223DDDCC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7975" y="2546350"/>
          <a:ext cx="210185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3" name="Equation" r:id="rId5" imgW="30721300" imgH="16090900" progId="Equation.3">
                  <p:embed/>
                </p:oleObj>
              </mc:Choice>
              <mc:Fallback>
                <p:oleObj name="Equation" r:id="rId5" imgW="30721300" imgH="16090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2546350"/>
                        <a:ext cx="210185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6">
            <a:extLst>
              <a:ext uri="{FF2B5EF4-FFF2-40B4-BE49-F238E27FC236}">
                <a16:creationId xmlns:a16="http://schemas.microsoft.com/office/drawing/2014/main" id="{F8D73A52-478C-D941-8E04-E8D878927C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0213" y="4746625"/>
          <a:ext cx="2522537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4" name="Equation" r:id="rId7" imgW="36868100" imgH="16383000" progId="Equation.3">
                  <p:embed/>
                </p:oleObj>
              </mc:Choice>
              <mc:Fallback>
                <p:oleObj name="Equation" r:id="rId7" imgW="36868100" imgH="16383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4746625"/>
                        <a:ext cx="2522537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 Box 7">
            <a:extLst>
              <a:ext uri="{FF2B5EF4-FFF2-40B4-BE49-F238E27FC236}">
                <a16:creationId xmlns:a16="http://schemas.microsoft.com/office/drawing/2014/main" id="{57A587BB-5CA5-CC44-9AA6-9D95C2532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57600"/>
            <a:ext cx="129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Translate</a:t>
            </a: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1A648A49-ECBD-F947-B051-4E9853E11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867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Rotate</a:t>
            </a:r>
          </a:p>
        </p:txBody>
      </p:sp>
      <p:sp>
        <p:nvSpPr>
          <p:cNvPr id="29705" name="Text Box 9">
            <a:extLst>
              <a:ext uri="{FF2B5EF4-FFF2-40B4-BE49-F238E27FC236}">
                <a16:creationId xmlns:a16="http://schemas.microsoft.com/office/drawing/2014/main" id="{F54E2D20-4C39-184F-880E-0D24A93F9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887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Shear</a:t>
            </a:r>
          </a:p>
        </p:txBody>
      </p:sp>
      <p:graphicFrame>
        <p:nvGraphicFramePr>
          <p:cNvPr id="29706" name="Object 10">
            <a:extLst>
              <a:ext uri="{FF2B5EF4-FFF2-40B4-BE49-F238E27FC236}">
                <a16:creationId xmlns:a16="http://schemas.microsoft.com/office/drawing/2014/main" id="{97967F97-2F91-6B46-AC32-C6C8D3ADED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0213" y="2536825"/>
          <a:ext cx="228282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5" name="Equation" r:id="rId9" imgW="33350200" imgH="16383000" progId="Equation.3">
                  <p:embed/>
                </p:oleObj>
              </mc:Choice>
              <mc:Fallback>
                <p:oleObj name="Equation" r:id="rId9" imgW="33350200" imgH="16383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2536825"/>
                        <a:ext cx="228282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7" name="Text Box 11">
            <a:extLst>
              <a:ext uri="{FF2B5EF4-FFF2-40B4-BE49-F238E27FC236}">
                <a16:creationId xmlns:a16="http://schemas.microsoft.com/office/drawing/2014/main" id="{BCEF2AED-2E61-8948-8875-A302E5B2D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679825"/>
            <a:ext cx="84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Scale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C5E8A-D45E-9540-890C-1735C607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5A3C8B1-FD00-6441-BCFC-FA356CC78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Matrix Composition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2B04A91-0D1F-5E46-9761-BCA543D21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Transformations can be combined by </a:t>
            </a:r>
            <a:br>
              <a:rPr lang="en-US" altLang="en-US"/>
            </a:br>
            <a:r>
              <a:rPr lang="en-US" altLang="en-US"/>
              <a:t>matrix multiplication</a:t>
            </a:r>
          </a:p>
        </p:txBody>
      </p:sp>
      <p:graphicFrame>
        <p:nvGraphicFramePr>
          <p:cNvPr id="30724" name="Object 4">
            <a:extLst>
              <a:ext uri="{FF2B5EF4-FFF2-40B4-BE49-F238E27FC236}">
                <a16:creationId xmlns:a16="http://schemas.microsoft.com/office/drawing/2014/main" id="{A2473168-950E-DC4D-BD2E-A4CD581FF4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857500"/>
          <a:ext cx="770096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3" name="Equation" r:id="rId3" imgW="81038700" imgH="14046200" progId="Equation.3">
                  <p:embed/>
                </p:oleObj>
              </mc:Choice>
              <mc:Fallback>
                <p:oleObj name="Equation" r:id="rId3" imgW="81038700" imgH="14046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57500"/>
                        <a:ext cx="7700963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5">
            <a:extLst>
              <a:ext uri="{FF2B5EF4-FFF2-40B4-BE49-F238E27FC236}">
                <a16:creationId xmlns:a16="http://schemas.microsoft.com/office/drawing/2014/main" id="{3EC9A0A6-A1DD-0740-B822-B3BE3FBC3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4267200"/>
            <a:ext cx="7332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’   =      T(t</a:t>
            </a:r>
            <a:r>
              <a:rPr lang="en-US" altLang="en-US" baseline="-25000"/>
              <a:t>x</a:t>
            </a:r>
            <a:r>
              <a:rPr lang="en-US" altLang="en-US"/>
              <a:t>,t</a:t>
            </a:r>
            <a:r>
              <a:rPr lang="en-US" altLang="en-US" baseline="-25000"/>
              <a:t>y</a:t>
            </a:r>
            <a:r>
              <a:rPr lang="en-US" altLang="en-US"/>
              <a:t>)                 R(</a:t>
            </a:r>
            <a:r>
              <a:rPr lang="en-US" altLang="en-US">
                <a:latin typeface="Symbol" pitchFamily="2" charset="2"/>
              </a:rPr>
              <a:t>Q</a:t>
            </a:r>
            <a:r>
              <a:rPr lang="en-US" altLang="en-US"/>
              <a:t>)              S(s</a:t>
            </a:r>
            <a:r>
              <a:rPr lang="en-US" altLang="en-US" baseline="-25000"/>
              <a:t>x</a:t>
            </a:r>
            <a:r>
              <a:rPr lang="en-US" altLang="en-US"/>
              <a:t>,s</a:t>
            </a:r>
            <a:r>
              <a:rPr lang="en-US" altLang="en-US" baseline="-25000"/>
              <a:t>y</a:t>
            </a:r>
            <a:r>
              <a:rPr lang="en-US" altLang="en-US"/>
              <a:t>)        </a:t>
            </a:r>
            <a:r>
              <a:rPr lang="en-US" altLang="en-US" b="1"/>
              <a:t>p</a:t>
            </a:r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AEE08-7081-0B48-B4BE-83EB2EE34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646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Does the order of multiplication matter?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1502A-5827-8544-9FDB-BC2CD67B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CF6ACCF-917C-9248-B8BB-68313E1AE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696FB15F-316F-C24B-99AF-0E528BAD1682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24175"/>
            <a:ext cx="1600200" cy="476250"/>
            <a:chOff x="2256" y="2064"/>
            <a:chExt cx="1008" cy="300"/>
          </a:xfrm>
        </p:grpSpPr>
        <p:sp>
          <p:nvSpPr>
            <p:cNvPr id="4114" name="Text Box 4">
              <a:extLst>
                <a:ext uri="{FF2B5EF4-FFF2-40B4-BE49-F238E27FC236}">
                  <a16:creationId xmlns:a16="http://schemas.microsoft.com/office/drawing/2014/main" id="{DCDFD45B-500F-BB4C-827D-EBCED8B3E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115" name="Line 5">
              <a:extLst>
                <a:ext uri="{FF2B5EF4-FFF2-40B4-BE49-F238E27FC236}">
                  <a16:creationId xmlns:a16="http://schemas.microsoft.com/office/drawing/2014/main" id="{7868CEAB-9D56-FA46-9480-882E3AF98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Line 6">
              <a:extLst>
                <a:ext uri="{FF2B5EF4-FFF2-40B4-BE49-F238E27FC236}">
                  <a16:creationId xmlns:a16="http://schemas.microsoft.com/office/drawing/2014/main" id="{E482BC80-9814-5941-846F-A099E9239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0" name="Group 7">
            <a:extLst>
              <a:ext uri="{FF2B5EF4-FFF2-40B4-BE49-F238E27FC236}">
                <a16:creationId xmlns:a16="http://schemas.microsoft.com/office/drawing/2014/main" id="{F9CE87B6-0E3A-0045-A649-479B2A333865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4111" name="Text Box 8">
              <a:extLst>
                <a:ext uri="{FF2B5EF4-FFF2-40B4-BE49-F238E27FC236}">
                  <a16:creationId xmlns:a16="http://schemas.microsoft.com/office/drawing/2014/main" id="{0A895A5D-CEC4-7E45-AD8D-E48210A04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112" name="Line 9">
              <a:extLst>
                <a:ext uri="{FF2B5EF4-FFF2-40B4-BE49-F238E27FC236}">
                  <a16:creationId xmlns:a16="http://schemas.microsoft.com/office/drawing/2014/main" id="{07326A0C-A514-994C-B5EA-9559F47D3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Line 10">
              <a:extLst>
                <a:ext uri="{FF2B5EF4-FFF2-40B4-BE49-F238E27FC236}">
                  <a16:creationId xmlns:a16="http://schemas.microsoft.com/office/drawing/2014/main" id="{559F291D-E732-C641-9960-EB877F633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01" name="Picture 11" descr="HHHIMG_1166">
            <a:extLst>
              <a:ext uri="{FF2B5EF4-FFF2-40B4-BE49-F238E27FC236}">
                <a16:creationId xmlns:a16="http://schemas.microsoft.com/office/drawing/2014/main" id="{FABB317B-455A-7A4F-B044-F0893E3D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HHHIMG_1166">
            <a:extLst>
              <a:ext uri="{FF2B5EF4-FFF2-40B4-BE49-F238E27FC236}">
                <a16:creationId xmlns:a16="http://schemas.microsoft.com/office/drawing/2014/main" id="{89098903-00B7-CC44-96A6-046272C8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HHHIMG_1166">
            <a:extLst>
              <a:ext uri="{FF2B5EF4-FFF2-40B4-BE49-F238E27FC236}">
                <a16:creationId xmlns:a16="http://schemas.microsoft.com/office/drawing/2014/main" id="{21C75C9F-9C37-6F4A-849E-5E884B69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 descr="HHHIMG_1166">
            <a:extLst>
              <a:ext uri="{FF2B5EF4-FFF2-40B4-BE49-F238E27FC236}">
                <a16:creationId xmlns:a16="http://schemas.microsoft.com/office/drawing/2014/main" id="{4E87AFA0-EB4F-7E41-B981-E22EC30C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15">
            <a:extLst>
              <a:ext uri="{FF2B5EF4-FFF2-40B4-BE49-F238E27FC236}">
                <a16:creationId xmlns:a16="http://schemas.microsoft.com/office/drawing/2014/main" id="{72DC7C53-D889-A844-A195-935DB5C81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4106" name="Text Box 16">
            <a:extLst>
              <a:ext uri="{FF2B5EF4-FFF2-40B4-BE49-F238E27FC236}">
                <a16:creationId xmlns:a16="http://schemas.microsoft.com/office/drawing/2014/main" id="{1FDFDFF0-59C9-434E-B46B-0404B3A42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434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4107" name="Text Box 17">
            <a:extLst>
              <a:ext uri="{FF2B5EF4-FFF2-40B4-BE49-F238E27FC236}">
                <a16:creationId xmlns:a16="http://schemas.microsoft.com/office/drawing/2014/main" id="{574AE193-3E0D-AE40-8F26-975DDB7C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196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4108" name="Text Box 18">
            <a:extLst>
              <a:ext uri="{FF2B5EF4-FFF2-40B4-BE49-F238E27FC236}">
                <a16:creationId xmlns:a16="http://schemas.microsoft.com/office/drawing/2014/main" id="{8F027BAC-B845-A14E-BE39-D63DCED8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4109" name="Rectangle 19">
            <a:extLst>
              <a:ext uri="{FF2B5EF4-FFF2-40B4-BE49-F238E27FC236}">
                <a16:creationId xmlns:a16="http://schemas.microsoft.com/office/drawing/2014/main" id="{8559BE22-EFDB-5144-AB9B-26E7604B4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/>
            <a:r>
              <a:rPr lang="en-US" altLang="en-US" i="1"/>
              <a:t>g(x) = T(f(x))</a:t>
            </a:r>
          </a:p>
        </p:txBody>
      </p:sp>
      <p:sp>
        <p:nvSpPr>
          <p:cNvPr id="4110" name="Rectangle 20">
            <a:extLst>
              <a:ext uri="{FF2B5EF4-FFF2-40B4-BE49-F238E27FC236}">
                <a16:creationId xmlns:a16="http://schemas.microsoft.com/office/drawing/2014/main" id="{26A4159D-67E2-4D48-BC23-EE7263151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CCEB7-1244-D948-AE59-2EE18D7C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5A9F18E-3371-054D-8C9F-EB8DDDBC9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Affine Transformations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CA3AB64-1AE9-DC45-A757-BE4DAD4DB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Affine transformations are combinations of …</a:t>
            </a:r>
          </a:p>
          <a:p>
            <a:pPr lvl="1"/>
            <a:r>
              <a:rPr lang="en-US" altLang="en-US" sz="1800"/>
              <a:t>Linear transformations, and</a:t>
            </a:r>
          </a:p>
          <a:p>
            <a:pPr lvl="1"/>
            <a:r>
              <a:rPr lang="en-US" altLang="en-US" sz="1800"/>
              <a:t>Translations</a:t>
            </a:r>
          </a:p>
          <a:p>
            <a:r>
              <a:rPr lang="en-US" altLang="en-US" sz="2000"/>
              <a:t>Properties of affine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/>
              <a:t>Parallel lines remain parallel</a:t>
            </a:r>
          </a:p>
          <a:p>
            <a:pPr lvl="1"/>
            <a:r>
              <a:rPr lang="en-US" altLang="en-US" sz="1800"/>
              <a:t>Ratios are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  <a:p>
            <a:pPr lvl="1"/>
            <a:endParaRPr lang="en-US" altLang="en-US" sz="1800"/>
          </a:p>
          <a:p>
            <a:r>
              <a:rPr lang="en-US" altLang="en-US" sz="2000"/>
              <a:t>Will the last coordinate </a:t>
            </a:r>
            <a:r>
              <a:rPr lang="en-US" altLang="en-US" sz="2000" i="1"/>
              <a:t>w</a:t>
            </a:r>
            <a:r>
              <a:rPr lang="en-US" altLang="en-US" sz="2000"/>
              <a:t> always be 1?</a:t>
            </a:r>
          </a:p>
        </p:txBody>
      </p:sp>
      <p:graphicFrame>
        <p:nvGraphicFramePr>
          <p:cNvPr id="31748" name="Object 4">
            <a:extLst>
              <a:ext uri="{FF2B5EF4-FFF2-40B4-BE49-F238E27FC236}">
                <a16:creationId xmlns:a16="http://schemas.microsoft.com/office/drawing/2014/main" id="{D1A429D1-E097-3249-A613-A2A5119E6D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5313" y="1371600"/>
          <a:ext cx="278288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Equation" r:id="rId3" imgW="31597600" imgH="13462000" progId="Equation.3">
                  <p:embed/>
                </p:oleObj>
              </mc:Choice>
              <mc:Fallback>
                <p:oleObj name="Equation" r:id="rId3" imgW="31597600" imgH="13462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3" y="1371600"/>
                        <a:ext cx="278288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5BE34-C2A6-1D44-99EC-BAD6E2C1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48CBE5A-8392-B242-842F-773FE1E99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Projective Transformations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2B8162A-8E63-A347-9B00-0FBA8BA2B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Projective transformations …</a:t>
            </a:r>
          </a:p>
          <a:p>
            <a:pPr lvl="1"/>
            <a:r>
              <a:rPr lang="en-US" altLang="en-US" sz="1800"/>
              <a:t>Affine transformations, and</a:t>
            </a:r>
          </a:p>
          <a:p>
            <a:pPr lvl="1"/>
            <a:r>
              <a:rPr lang="en-US" altLang="en-US" sz="1800"/>
              <a:t>Projective warps</a:t>
            </a:r>
          </a:p>
          <a:p>
            <a:r>
              <a:rPr lang="en-US" altLang="en-US" sz="2000"/>
              <a:t>Properties of projective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Parallel lines do not necessarily remain parallel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Ratios are not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</p:txBody>
      </p:sp>
      <p:graphicFrame>
        <p:nvGraphicFramePr>
          <p:cNvPr id="32772" name="Object 4">
            <a:extLst>
              <a:ext uri="{FF2B5EF4-FFF2-40B4-BE49-F238E27FC236}">
                <a16:creationId xmlns:a16="http://schemas.microsoft.com/office/drawing/2014/main" id="{F1C668F4-B7BC-A945-9550-FC4881AEE0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" name="Equation" r:id="rId3" imgW="31889700" imgH="13462000" progId="Equation.DSMT4">
                  <p:embed/>
                </p:oleObj>
              </mc:Choice>
              <mc:Fallback>
                <p:oleObj name="Equation" r:id="rId3" imgW="31889700" imgH="13462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8D499F-0681-B744-A62B-9B9A517A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B768322-CB67-014D-994C-EAF2BC058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2D image transformations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51BCA6BA-7F0E-7B49-B80C-D5386060B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51855" r="14572" b="21048"/>
          <a:stretch>
            <a:fillRect/>
          </a:stretch>
        </p:blipFill>
        <p:spPr bwMode="auto">
          <a:xfrm>
            <a:off x="1143000" y="9144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83A0E1A7-F410-7D45-A732-BFEE92D6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0191" r="4286" b="14952"/>
          <a:stretch>
            <a:fillRect/>
          </a:stretch>
        </p:blipFill>
        <p:spPr bwMode="auto">
          <a:xfrm>
            <a:off x="1447800" y="3048000"/>
            <a:ext cx="594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1" name="Text Box 5">
            <a:extLst>
              <a:ext uri="{FF2B5EF4-FFF2-40B4-BE49-F238E27FC236}">
                <a16:creationId xmlns:a16="http://schemas.microsoft.com/office/drawing/2014/main" id="{3889A4C4-21D7-5C41-A499-F6D1A2A4E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2475"/>
            <a:ext cx="7940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These transformations are a nested set of groups</a:t>
            </a:r>
          </a:p>
          <a:p>
            <a:pPr lvl="1">
              <a:spcBef>
                <a:spcPct val="0"/>
              </a:spcBef>
            </a:pPr>
            <a:r>
              <a:rPr lang="en-US" altLang="en-US" sz="2400"/>
              <a:t> Closed under composition and inverse is a member</a:t>
            </a:r>
          </a:p>
        </p:txBody>
      </p:sp>
      <p:sp>
        <p:nvSpPr>
          <p:cNvPr id="705544" name="Rectangle 8">
            <a:extLst>
              <a:ext uri="{FF2B5EF4-FFF2-40B4-BE49-F238E27FC236}">
                <a16:creationId xmlns:a16="http://schemas.microsoft.com/office/drawing/2014/main" id="{F641ABE6-1026-7F49-A13A-06507B90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05200"/>
            <a:ext cx="2209800" cy="225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1752" name="Picture 8" descr="http://img2.wikia.nocookie.net/__cb20150703171412/megamitensei/images/d/de/Matryoshka_russian_nesting_dolls.jpg">
            <a:extLst>
              <a:ext uri="{FF2B5EF4-FFF2-40B4-BE49-F238E27FC236}">
                <a16:creationId xmlns:a16="http://schemas.microsoft.com/office/drawing/2014/main" id="{005C74E5-F01D-6947-B88B-FFED8AC1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67288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4D8B18-DD71-A842-A617-A9E1E0BE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CFD1-C324-704C-830E-6994704C9C2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 autoUpdateAnimBg="0"/>
      <p:bldP spid="7055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AE013A98-6EF2-984D-AC4F-CAD16B825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6408738" cy="5257800"/>
          </a:xfrm>
        </p:spPr>
        <p:txBody>
          <a:bodyPr/>
          <a:lstStyle/>
          <a:p>
            <a:r>
              <a:rPr lang="en-US" altLang="en-US" dirty="0"/>
              <a:t>D'Arcy Thompson </a:t>
            </a:r>
          </a:p>
          <a:p>
            <a:r>
              <a:rPr lang="en-US" altLang="en-US" sz="1400" dirty="0"/>
              <a:t>	</a:t>
            </a:r>
            <a:r>
              <a:rPr lang="en-US" altLang="en-US" sz="1400" dirty="0">
                <a:hlinkClick r:id="rId4"/>
              </a:rPr>
              <a:t>http://www-groups.dcs.st-and.ac.uk/~history/Miscellaneous/darcy.html</a:t>
            </a:r>
            <a:endParaRPr lang="en-US" altLang="en-US" sz="1400" dirty="0"/>
          </a:p>
          <a:p>
            <a:r>
              <a:rPr lang="en-US" altLang="en-US" sz="1400" dirty="0"/>
              <a:t>	</a:t>
            </a:r>
            <a:r>
              <a:rPr lang="en-US" altLang="en-US" sz="1400" dirty="0">
                <a:hlinkClick r:id="rId5"/>
              </a:rPr>
              <a:t>http://en.wikipedia.org/wiki/D'Arcy_Thompson</a:t>
            </a:r>
            <a:endParaRPr lang="en-US" altLang="en-US" sz="1400" dirty="0"/>
          </a:p>
          <a:p>
            <a:r>
              <a:rPr lang="en-US" altLang="en-US" dirty="0"/>
              <a:t>Importance of shape and structure in evolution</a:t>
            </a:r>
          </a:p>
        </p:txBody>
      </p:sp>
      <p:graphicFrame>
        <p:nvGraphicFramePr>
          <p:cNvPr id="4099" name="Object 4">
            <a:extLst>
              <a:ext uri="{FF2B5EF4-FFF2-40B4-BE49-F238E27FC236}">
                <a16:creationId xmlns:a16="http://schemas.microsoft.com/office/drawing/2014/main" id="{D2A5781E-C4FA-F843-92C2-6504EED585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713" y="914400"/>
          <a:ext cx="170021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6" name="Image" r:id="rId6" imgW="3390900" imgH="4102100" progId="Photoshop.Image.8">
                  <p:embed/>
                </p:oleObj>
              </mc:Choice>
              <mc:Fallback>
                <p:oleObj name="Image" r:id="rId6" imgW="3390900" imgH="4102100" progId="Photoshop.Image.8">
                  <p:embed/>
                  <p:pic>
                    <p:nvPicPr>
                      <p:cNvPr id="4099" name="Object 4">
                        <a:extLst>
                          <a:ext uri="{FF2B5EF4-FFF2-40B4-BE49-F238E27FC236}">
                            <a16:creationId xmlns:a16="http://schemas.microsoft.com/office/drawing/2014/main" id="{D2A5781E-C4FA-F843-92C2-6504EED585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713" y="914400"/>
                        <a:ext cx="170021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5">
            <a:extLst>
              <a:ext uri="{FF2B5EF4-FFF2-40B4-BE49-F238E27FC236}">
                <a16:creationId xmlns:a16="http://schemas.microsoft.com/office/drawing/2014/main" id="{FB06C425-D3DD-0B48-83E9-62D2ACE7B7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1900" y="3352800"/>
          <a:ext cx="4102100" cy="321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Image" r:id="rId8" imgW="5778500" imgH="4533900" progId="Photoshop.Image.8">
                  <p:embed/>
                </p:oleObj>
              </mc:Choice>
              <mc:Fallback>
                <p:oleObj name="Image" r:id="rId8" imgW="5778500" imgH="4533900" progId="Photoshop.Image.8">
                  <p:embed/>
                  <p:pic>
                    <p:nvPicPr>
                      <p:cNvPr id="4100" name="Object 5">
                        <a:extLst>
                          <a:ext uri="{FF2B5EF4-FFF2-40B4-BE49-F238E27FC236}">
                            <a16:creationId xmlns:a16="http://schemas.microsoft.com/office/drawing/2014/main" id="{FB06C425-D3DD-0B48-83E9-62D2ACE7B7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3352800"/>
                        <a:ext cx="4102100" cy="321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6">
            <a:extLst>
              <a:ext uri="{FF2B5EF4-FFF2-40B4-BE49-F238E27FC236}">
                <a16:creationId xmlns:a16="http://schemas.microsoft.com/office/drawing/2014/main" id="{126BFF5B-5849-044C-A201-9C0A086D0A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4419600"/>
          <a:ext cx="4724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8" name="Image" r:id="rId10" imgW="6299200" imgH="2590800" progId="Photoshop.Image.8">
                  <p:embed/>
                </p:oleObj>
              </mc:Choice>
              <mc:Fallback>
                <p:oleObj name="Image" r:id="rId10" imgW="6299200" imgH="2590800" progId="Photoshop.Image.8">
                  <p:embed/>
                  <p:pic>
                    <p:nvPicPr>
                      <p:cNvPr id="4101" name="Object 6">
                        <a:extLst>
                          <a:ext uri="{FF2B5EF4-FFF2-40B4-BE49-F238E27FC236}">
                            <a16:creationId xmlns:a16="http://schemas.microsoft.com/office/drawing/2014/main" id="{126BFF5B-5849-044C-A201-9C0A086D0A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19600"/>
                        <a:ext cx="47244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7">
            <a:extLst>
              <a:ext uri="{FF2B5EF4-FFF2-40B4-BE49-F238E27FC236}">
                <a16:creationId xmlns:a16="http://schemas.microsoft.com/office/drawing/2014/main" id="{9DEB5698-ABC8-DB44-A6F8-860DB0F8E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  <p:sp>
        <p:nvSpPr>
          <p:cNvPr id="4103" name="Rectangle 8">
            <a:extLst>
              <a:ext uri="{FF2B5EF4-FFF2-40B4-BE49-F238E27FC236}">
                <a16:creationId xmlns:a16="http://schemas.microsoft.com/office/drawing/2014/main" id="{F7A51EB1-BD9F-5545-B829-D366285D6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in Biology </a:t>
            </a:r>
            <a:endParaRPr lang="ru-R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C22E1047-D49A-C24C-91AF-F9BB61DF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52588"/>
            <a:ext cx="8334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34256-F395-F14D-B1BB-C0436730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75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A45BBE2-0AEB-B945-814B-B6B9F5A24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Recovering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953DEDE-FA23-4744-9E1D-E57ACEE16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2286000"/>
          </a:xfrm>
        </p:spPr>
        <p:txBody>
          <a:bodyPr/>
          <a:lstStyle/>
          <a:p>
            <a:r>
              <a:rPr lang="en-US" altLang="en-US"/>
              <a:t>What if we know </a:t>
            </a:r>
            <a:r>
              <a:rPr lang="en-US" altLang="en-US" i="1"/>
              <a:t>f</a:t>
            </a:r>
            <a:r>
              <a:rPr lang="en-US" altLang="en-US"/>
              <a:t> and </a:t>
            </a:r>
            <a:r>
              <a:rPr lang="en-US" altLang="en-US" i="1"/>
              <a:t>g</a:t>
            </a:r>
            <a:r>
              <a:rPr lang="en-US" altLang="en-US"/>
              <a:t> and want to recover the transform T?</a:t>
            </a:r>
          </a:p>
          <a:p>
            <a:pPr lvl="1"/>
            <a:r>
              <a:rPr lang="en-US" altLang="en-US"/>
              <a:t>e.g. better align images from Project 1</a:t>
            </a:r>
          </a:p>
          <a:p>
            <a:pPr lvl="1"/>
            <a:r>
              <a:rPr lang="en-US" altLang="en-US"/>
              <a:t>willing to let user provide correspondences</a:t>
            </a:r>
          </a:p>
          <a:p>
            <a:pPr lvl="2"/>
            <a:r>
              <a:rPr lang="en-US" altLang="en-US"/>
              <a:t>How many do we need?</a:t>
            </a:r>
          </a:p>
        </p:txBody>
      </p:sp>
      <p:pic>
        <p:nvPicPr>
          <p:cNvPr id="6148" name="Picture 6" descr="HHHIMG_1166">
            <a:extLst>
              <a:ext uri="{FF2B5EF4-FFF2-40B4-BE49-F238E27FC236}">
                <a16:creationId xmlns:a16="http://schemas.microsoft.com/office/drawing/2014/main" id="{D0B7D4F3-026B-6447-BE2B-A6E92C09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rotated">
            <a:extLst>
              <a:ext uri="{FF2B5EF4-FFF2-40B4-BE49-F238E27FC236}">
                <a16:creationId xmlns:a16="http://schemas.microsoft.com/office/drawing/2014/main" id="{14813605-4B90-1341-8899-E2C132F9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0" name="Group 8">
            <a:extLst>
              <a:ext uri="{FF2B5EF4-FFF2-40B4-BE49-F238E27FC236}">
                <a16:creationId xmlns:a16="http://schemas.microsoft.com/office/drawing/2014/main" id="{8BA434B9-D770-A84D-A0E8-1FA31170EA85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163" name="Line 9">
              <a:extLst>
                <a:ext uri="{FF2B5EF4-FFF2-40B4-BE49-F238E27FC236}">
                  <a16:creationId xmlns:a16="http://schemas.microsoft.com/office/drawing/2014/main" id="{31E9355C-ABB9-E045-911E-B1E8C5E75D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10">
              <a:extLst>
                <a:ext uri="{FF2B5EF4-FFF2-40B4-BE49-F238E27FC236}">
                  <a16:creationId xmlns:a16="http://schemas.microsoft.com/office/drawing/2014/main" id="{A210845F-5284-7D44-BB0B-A2B8381718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1" name="Group 11">
            <a:extLst>
              <a:ext uri="{FF2B5EF4-FFF2-40B4-BE49-F238E27FC236}">
                <a16:creationId xmlns:a16="http://schemas.microsoft.com/office/drawing/2014/main" id="{3EDBACBA-CC70-BF41-A036-8492AC30BD8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161" name="Line 12">
              <a:extLst>
                <a:ext uri="{FF2B5EF4-FFF2-40B4-BE49-F238E27FC236}">
                  <a16:creationId xmlns:a16="http://schemas.microsoft.com/office/drawing/2014/main" id="{80CEDC73-686D-0C4E-BB82-EBBE2B595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Line 13">
              <a:extLst>
                <a:ext uri="{FF2B5EF4-FFF2-40B4-BE49-F238E27FC236}">
                  <a16:creationId xmlns:a16="http://schemas.microsoft.com/office/drawing/2014/main" id="{EF04171F-5772-1A4A-A830-BA2DBCDDE2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Text Box 14">
            <a:extLst>
              <a:ext uri="{FF2B5EF4-FFF2-40B4-BE49-F238E27FC236}">
                <a16:creationId xmlns:a16="http://schemas.microsoft.com/office/drawing/2014/main" id="{E6F3A90B-BBEB-684F-B27D-1C072704E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53" name="Text Box 15">
            <a:extLst>
              <a:ext uri="{FF2B5EF4-FFF2-40B4-BE49-F238E27FC236}">
                <a16:creationId xmlns:a16="http://schemas.microsoft.com/office/drawing/2014/main" id="{A432FF2F-8593-D444-947C-85868DE6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54" name="Text Box 17">
            <a:extLst>
              <a:ext uri="{FF2B5EF4-FFF2-40B4-BE49-F238E27FC236}">
                <a16:creationId xmlns:a16="http://schemas.microsoft.com/office/drawing/2014/main" id="{5FEA31F3-C615-1849-A5D5-57594656A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55" name="Text Box 20">
            <a:extLst>
              <a:ext uri="{FF2B5EF4-FFF2-40B4-BE49-F238E27FC236}">
                <a16:creationId xmlns:a16="http://schemas.microsoft.com/office/drawing/2014/main" id="{042ABC1D-4CF8-8742-BC8C-D94128C9F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56" name="Text Box 21">
            <a:extLst>
              <a:ext uri="{FF2B5EF4-FFF2-40B4-BE49-F238E27FC236}">
                <a16:creationId xmlns:a16="http://schemas.microsoft.com/office/drawing/2014/main" id="{E64C442B-5C88-4E4B-A4AC-A8AF1C1B0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57" name="AutoShape 23">
            <a:extLst>
              <a:ext uri="{FF2B5EF4-FFF2-40B4-BE49-F238E27FC236}">
                <a16:creationId xmlns:a16="http://schemas.microsoft.com/office/drawing/2014/main" id="{185EF07C-4022-5F4F-B77D-E42B36FC5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6158" name="Text Box 24">
            <a:extLst>
              <a:ext uri="{FF2B5EF4-FFF2-40B4-BE49-F238E27FC236}">
                <a16:creationId xmlns:a16="http://schemas.microsoft.com/office/drawing/2014/main" id="{40FCF04F-C267-DA4F-891F-FCCA620F1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59" name="Text Box 25">
            <a:extLst>
              <a:ext uri="{FF2B5EF4-FFF2-40B4-BE49-F238E27FC236}">
                <a16:creationId xmlns:a16="http://schemas.microsoft.com/office/drawing/2014/main" id="{6F95E9D5-BCBD-AF48-901E-B33945C6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60" name="Text Box 26">
            <a:extLst>
              <a:ext uri="{FF2B5EF4-FFF2-40B4-BE49-F238E27FC236}">
                <a16:creationId xmlns:a16="http://schemas.microsoft.com/office/drawing/2014/main" id="{BDE49B55-C10E-A04F-8EC7-F8AB9417B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03F9E2-AEBE-6442-B329-B0DE6D1D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2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ECACA7B-8627-A840-8319-E6ABEA9A2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Translation: # correspondences?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BDD1964-86DE-B848-B245-82C2A8DBA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371600"/>
          </a:xfrm>
        </p:spPr>
        <p:txBody>
          <a:bodyPr/>
          <a:lstStyle/>
          <a:p>
            <a:r>
              <a:rPr lang="en-US" altLang="en-US"/>
              <a:t>How many correspondences needed for translation?</a:t>
            </a:r>
          </a:p>
          <a:p>
            <a:r>
              <a:rPr lang="en-US" altLang="en-US"/>
              <a:t>How many Degrees of Freedom?</a:t>
            </a:r>
          </a:p>
          <a:p>
            <a:r>
              <a:rPr lang="en-US" altLang="en-US"/>
              <a:t>What is the transformation matrix?</a:t>
            </a:r>
          </a:p>
        </p:txBody>
      </p:sp>
      <p:pic>
        <p:nvPicPr>
          <p:cNvPr id="7172" name="Picture 4" descr="HHHIMG_1166">
            <a:extLst>
              <a:ext uri="{FF2B5EF4-FFF2-40B4-BE49-F238E27FC236}">
                <a16:creationId xmlns:a16="http://schemas.microsoft.com/office/drawing/2014/main" id="{BFFB0141-85C6-9542-A2BE-F6A7F84A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6">
            <a:extLst>
              <a:ext uri="{FF2B5EF4-FFF2-40B4-BE49-F238E27FC236}">
                <a16:creationId xmlns:a16="http://schemas.microsoft.com/office/drawing/2014/main" id="{481A210D-F5D6-B740-8433-71BBE342A85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88" name="Line 7">
              <a:extLst>
                <a:ext uri="{FF2B5EF4-FFF2-40B4-BE49-F238E27FC236}">
                  <a16:creationId xmlns:a16="http://schemas.microsoft.com/office/drawing/2014/main" id="{25028457-BFBF-3943-8059-D6AD52FF31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8">
              <a:extLst>
                <a:ext uri="{FF2B5EF4-FFF2-40B4-BE49-F238E27FC236}">
                  <a16:creationId xmlns:a16="http://schemas.microsoft.com/office/drawing/2014/main" id="{E8790F62-1ADE-8F45-8232-D43BF306BD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4" name="Group 9">
            <a:extLst>
              <a:ext uri="{FF2B5EF4-FFF2-40B4-BE49-F238E27FC236}">
                <a16:creationId xmlns:a16="http://schemas.microsoft.com/office/drawing/2014/main" id="{E4A8159C-ED48-4749-83A1-C399AC73E7BF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86" name="Line 10">
              <a:extLst>
                <a:ext uri="{FF2B5EF4-FFF2-40B4-BE49-F238E27FC236}">
                  <a16:creationId xmlns:a16="http://schemas.microsoft.com/office/drawing/2014/main" id="{359D88A6-9FC9-624B-9CAB-A447D99331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11">
              <a:extLst>
                <a:ext uri="{FF2B5EF4-FFF2-40B4-BE49-F238E27FC236}">
                  <a16:creationId xmlns:a16="http://schemas.microsoft.com/office/drawing/2014/main" id="{AAAF1C79-6295-5E4A-901D-7F96CAC69A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Text Box 12">
            <a:extLst>
              <a:ext uri="{FF2B5EF4-FFF2-40B4-BE49-F238E27FC236}">
                <a16:creationId xmlns:a16="http://schemas.microsoft.com/office/drawing/2014/main" id="{8FA40B73-B620-7A49-A3AE-F08078EB3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6" name="Text Box 13">
            <a:extLst>
              <a:ext uri="{FF2B5EF4-FFF2-40B4-BE49-F238E27FC236}">
                <a16:creationId xmlns:a16="http://schemas.microsoft.com/office/drawing/2014/main" id="{7CE1DD6E-50A0-3943-BB6E-E4B99FE4B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7" name="Text Box 15">
            <a:extLst>
              <a:ext uri="{FF2B5EF4-FFF2-40B4-BE49-F238E27FC236}">
                <a16:creationId xmlns:a16="http://schemas.microsoft.com/office/drawing/2014/main" id="{52341A07-F825-B648-954C-D9631331C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178" name="Text Box 18">
            <a:extLst>
              <a:ext uri="{FF2B5EF4-FFF2-40B4-BE49-F238E27FC236}">
                <a16:creationId xmlns:a16="http://schemas.microsoft.com/office/drawing/2014/main" id="{993A25E3-EA7B-9546-9B18-BF97A02FC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9" name="Text Box 19">
            <a:extLst>
              <a:ext uri="{FF2B5EF4-FFF2-40B4-BE49-F238E27FC236}">
                <a16:creationId xmlns:a16="http://schemas.microsoft.com/office/drawing/2014/main" id="{95C2AB6E-ABAA-4F4D-9AE7-6F63ACA98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180" name="Picture 20" descr="HHHIMG_1166">
            <a:extLst>
              <a:ext uri="{FF2B5EF4-FFF2-40B4-BE49-F238E27FC236}">
                <a16:creationId xmlns:a16="http://schemas.microsoft.com/office/drawing/2014/main" id="{AFF361CB-7E28-834A-8406-8EA59390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6757" name="Oval 21">
            <a:extLst>
              <a:ext uri="{FF2B5EF4-FFF2-40B4-BE49-F238E27FC236}">
                <a16:creationId xmlns:a16="http://schemas.microsoft.com/office/drawing/2014/main" id="{3EEA6B48-4AB8-2242-BDEC-D0F0B8F168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2600" y="28527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6758" name="Oval 22">
            <a:extLst>
              <a:ext uri="{FF2B5EF4-FFF2-40B4-BE49-F238E27FC236}">
                <a16:creationId xmlns:a16="http://schemas.microsoft.com/office/drawing/2014/main" id="{111DD39E-FB75-A744-8A61-BF1B593615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83" name="AutoShape 23">
            <a:extLst>
              <a:ext uri="{FF2B5EF4-FFF2-40B4-BE49-F238E27FC236}">
                <a16:creationId xmlns:a16="http://schemas.microsoft.com/office/drawing/2014/main" id="{E5DC5DBD-DA54-5D44-95B5-96D10F15C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7184" name="Text Box 24">
            <a:extLst>
              <a:ext uri="{FF2B5EF4-FFF2-40B4-BE49-F238E27FC236}">
                <a16:creationId xmlns:a16="http://schemas.microsoft.com/office/drawing/2014/main" id="{BBA69D74-8A42-F847-9E3D-BD71E8B4A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56763" name="Object 27">
            <a:extLst>
              <a:ext uri="{FF2B5EF4-FFF2-40B4-BE49-F238E27FC236}">
                <a16:creationId xmlns:a16="http://schemas.microsoft.com/office/drawing/2014/main" id="{B6533236-0F89-984B-B090-A357CC51A2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4075" y="5334000"/>
          <a:ext cx="267652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8" name="Equation" r:id="rId4" imgW="31305500" imgH="16090900" progId="Equation.3">
                  <p:embed/>
                </p:oleObj>
              </mc:Choice>
              <mc:Fallback>
                <p:oleObj name="Equation" r:id="rId4" imgW="31305500" imgH="16090900" progId="Equation.3">
                  <p:embed/>
                  <p:pic>
                    <p:nvPicPr>
                      <p:cNvPr id="756763" name="Object 27">
                        <a:extLst>
                          <a:ext uri="{FF2B5EF4-FFF2-40B4-BE49-F238E27FC236}">
                            <a16:creationId xmlns:a16="http://schemas.microsoft.com/office/drawing/2014/main" id="{B6533236-0F89-984B-B090-A357CC51A2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5334000"/>
                        <a:ext cx="267652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7CFCAB-BF24-D945-A9DE-FD5FB2B9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6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57" grpId="0" animBg="1"/>
      <p:bldP spid="7567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72CAE8B-2F14-AE4E-9D1F-14A3154E5E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Euclidian: # correspondences?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57FC99A-40D0-164B-8FC7-95D527BC5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translation+rotation?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8196" name="Picture 4" descr="HHHIMG_1166">
            <a:extLst>
              <a:ext uri="{FF2B5EF4-FFF2-40B4-BE49-F238E27FC236}">
                <a16:creationId xmlns:a16="http://schemas.microsoft.com/office/drawing/2014/main" id="{83A96594-57B0-D749-805D-B0A50B0A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9774DD9D-F8BF-B346-BAE1-EDE2DFB90EF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8213" name="Line 6">
              <a:extLst>
                <a:ext uri="{FF2B5EF4-FFF2-40B4-BE49-F238E27FC236}">
                  <a16:creationId xmlns:a16="http://schemas.microsoft.com/office/drawing/2014/main" id="{58BDF7F0-C1BC-F54B-993C-3A777C4BF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Line 7">
              <a:extLst>
                <a:ext uri="{FF2B5EF4-FFF2-40B4-BE49-F238E27FC236}">
                  <a16:creationId xmlns:a16="http://schemas.microsoft.com/office/drawing/2014/main" id="{C39C6F15-D1AC-BB4A-B6BD-7C55FF810B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8" name="Group 8">
            <a:extLst>
              <a:ext uri="{FF2B5EF4-FFF2-40B4-BE49-F238E27FC236}">
                <a16:creationId xmlns:a16="http://schemas.microsoft.com/office/drawing/2014/main" id="{B5FBD32E-8C11-9B4F-9A99-6ACB854AB122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8211" name="Line 9">
              <a:extLst>
                <a:ext uri="{FF2B5EF4-FFF2-40B4-BE49-F238E27FC236}">
                  <a16:creationId xmlns:a16="http://schemas.microsoft.com/office/drawing/2014/main" id="{10FAB53A-B468-7A41-B46B-BCD5136A6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Line 10">
              <a:extLst>
                <a:ext uri="{FF2B5EF4-FFF2-40B4-BE49-F238E27FC236}">
                  <a16:creationId xmlns:a16="http://schemas.microsoft.com/office/drawing/2014/main" id="{8F0C02B1-D3D1-D946-9CAE-C5E14A8C2E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9" name="Text Box 11">
            <a:extLst>
              <a:ext uri="{FF2B5EF4-FFF2-40B4-BE49-F238E27FC236}">
                <a16:creationId xmlns:a16="http://schemas.microsoft.com/office/drawing/2014/main" id="{FAB073D7-C1D7-0147-B088-362FE3703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00" name="Text Box 12">
            <a:extLst>
              <a:ext uri="{FF2B5EF4-FFF2-40B4-BE49-F238E27FC236}">
                <a16:creationId xmlns:a16="http://schemas.microsoft.com/office/drawing/2014/main" id="{E528F363-9A68-FE44-BB54-72BD6FD85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01" name="Text Box 13">
            <a:extLst>
              <a:ext uri="{FF2B5EF4-FFF2-40B4-BE49-F238E27FC236}">
                <a16:creationId xmlns:a16="http://schemas.microsoft.com/office/drawing/2014/main" id="{A9755E30-E749-134A-998B-6B2B0F6D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202" name="Text Box 14">
            <a:extLst>
              <a:ext uri="{FF2B5EF4-FFF2-40B4-BE49-F238E27FC236}">
                <a16:creationId xmlns:a16="http://schemas.microsoft.com/office/drawing/2014/main" id="{6BCBB533-D0F3-9748-B9D7-C54F4A945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03" name="Text Box 15">
            <a:extLst>
              <a:ext uri="{FF2B5EF4-FFF2-40B4-BE49-F238E27FC236}">
                <a16:creationId xmlns:a16="http://schemas.microsoft.com/office/drawing/2014/main" id="{7E401AFC-B312-284B-A53B-8D740B9F1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8204" name="Picture 16" descr="HHHIMG_1166">
            <a:extLst>
              <a:ext uri="{FF2B5EF4-FFF2-40B4-BE49-F238E27FC236}">
                <a16:creationId xmlns:a16="http://schemas.microsoft.com/office/drawing/2014/main" id="{C2B5C528-9690-FF49-9A81-7DC234B8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266">
            <a:off x="5486400" y="13716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825" name="Oval 17">
            <a:extLst>
              <a:ext uri="{FF2B5EF4-FFF2-40B4-BE49-F238E27FC236}">
                <a16:creationId xmlns:a16="http://schemas.microsoft.com/office/drawing/2014/main" id="{FAC5E42D-8292-9041-BD2A-A407A46574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1138" y="2590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26" name="Oval 18">
            <a:extLst>
              <a:ext uri="{FF2B5EF4-FFF2-40B4-BE49-F238E27FC236}">
                <a16:creationId xmlns:a16="http://schemas.microsoft.com/office/drawing/2014/main" id="{3DCFC156-025D-E643-99E8-CB72677D13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07" name="AutoShape 19">
            <a:extLst>
              <a:ext uri="{FF2B5EF4-FFF2-40B4-BE49-F238E27FC236}">
                <a16:creationId xmlns:a16="http://schemas.microsoft.com/office/drawing/2014/main" id="{D1E88D84-73A0-6B40-9A5C-015364FCD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8208" name="Text Box 20">
            <a:extLst>
              <a:ext uri="{FF2B5EF4-FFF2-40B4-BE49-F238E27FC236}">
                <a16:creationId xmlns:a16="http://schemas.microsoft.com/office/drawing/2014/main" id="{413D4A02-2177-3D47-93B9-EFAEFBF4B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59830" name="Oval 22">
            <a:extLst>
              <a:ext uri="{FF2B5EF4-FFF2-40B4-BE49-F238E27FC236}">
                <a16:creationId xmlns:a16="http://schemas.microsoft.com/office/drawing/2014/main" id="{56107BBA-68A4-4747-A810-F16EB8A550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8338" y="1023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31" name="Oval 23">
            <a:extLst>
              <a:ext uri="{FF2B5EF4-FFF2-40B4-BE49-F238E27FC236}">
                <a16:creationId xmlns:a16="http://schemas.microsoft.com/office/drawing/2014/main" id="{0CEB61D9-8468-1048-B10A-6220A0573A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5CD20E-F1FB-954A-964C-C3808010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14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5" grpId="0" animBg="1"/>
      <p:bldP spid="759826" grpId="0" animBg="1"/>
      <p:bldP spid="759830" grpId="0" animBg="1"/>
      <p:bldP spid="7598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 descr="affine">
            <a:extLst>
              <a:ext uri="{FF2B5EF4-FFF2-40B4-BE49-F238E27FC236}">
                <a16:creationId xmlns:a16="http://schemas.microsoft.com/office/drawing/2014/main" id="{B5D7EBD0-E8C5-9747-BF81-BD3C5BA8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888">
            <a:off x="5748338" y="1665288"/>
            <a:ext cx="17462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>
            <a:extLst>
              <a:ext uri="{FF2B5EF4-FFF2-40B4-BE49-F238E27FC236}">
                <a16:creationId xmlns:a16="http://schemas.microsoft.com/office/drawing/2014/main" id="{699E5BA3-2FB4-0B44-8B7C-61204FBAC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Affine: # correspondences?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6B3FF37-662E-9349-A2D1-E7D8EA300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affine?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9221" name="Picture 4" descr="HHHIMG_1166">
            <a:extLst>
              <a:ext uri="{FF2B5EF4-FFF2-40B4-BE49-F238E27FC236}">
                <a16:creationId xmlns:a16="http://schemas.microsoft.com/office/drawing/2014/main" id="{8058F19D-43D1-B041-834F-F4C825358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5">
            <a:extLst>
              <a:ext uri="{FF2B5EF4-FFF2-40B4-BE49-F238E27FC236}">
                <a16:creationId xmlns:a16="http://schemas.microsoft.com/office/drawing/2014/main" id="{85B7B864-401B-A344-98A5-F54FC1D6B98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9239" name="Line 6">
              <a:extLst>
                <a:ext uri="{FF2B5EF4-FFF2-40B4-BE49-F238E27FC236}">
                  <a16:creationId xmlns:a16="http://schemas.microsoft.com/office/drawing/2014/main" id="{82A401C4-5281-CE46-8241-C21D8F920A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7">
              <a:extLst>
                <a:ext uri="{FF2B5EF4-FFF2-40B4-BE49-F238E27FC236}">
                  <a16:creationId xmlns:a16="http://schemas.microsoft.com/office/drawing/2014/main" id="{C29414A9-C1EC-3847-8A34-C565C8F9A7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3" name="Group 8">
            <a:extLst>
              <a:ext uri="{FF2B5EF4-FFF2-40B4-BE49-F238E27FC236}">
                <a16:creationId xmlns:a16="http://schemas.microsoft.com/office/drawing/2014/main" id="{F21CD321-B36A-D54E-BE62-3453E0E5A96A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9237" name="Line 9">
              <a:extLst>
                <a:ext uri="{FF2B5EF4-FFF2-40B4-BE49-F238E27FC236}">
                  <a16:creationId xmlns:a16="http://schemas.microsoft.com/office/drawing/2014/main" id="{07814186-F962-254B-9C9B-66F144F34B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10">
              <a:extLst>
                <a:ext uri="{FF2B5EF4-FFF2-40B4-BE49-F238E27FC236}">
                  <a16:creationId xmlns:a16="http://schemas.microsoft.com/office/drawing/2014/main" id="{D6DF0BDD-9730-1E44-BF03-69299518D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4" name="Text Box 11">
            <a:extLst>
              <a:ext uri="{FF2B5EF4-FFF2-40B4-BE49-F238E27FC236}">
                <a16:creationId xmlns:a16="http://schemas.microsoft.com/office/drawing/2014/main" id="{1CD3F7FD-DC71-7341-A7B2-DAB7EFFA8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5" name="Text Box 12">
            <a:extLst>
              <a:ext uri="{FF2B5EF4-FFF2-40B4-BE49-F238E27FC236}">
                <a16:creationId xmlns:a16="http://schemas.microsoft.com/office/drawing/2014/main" id="{2A99F359-13D5-FD4C-BD8A-3765C3306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6" name="Text Box 13">
            <a:extLst>
              <a:ext uri="{FF2B5EF4-FFF2-40B4-BE49-F238E27FC236}">
                <a16:creationId xmlns:a16="http://schemas.microsoft.com/office/drawing/2014/main" id="{BD8D33DE-03F5-4F43-BA58-288F97CD7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27" name="Text Box 14">
            <a:extLst>
              <a:ext uri="{FF2B5EF4-FFF2-40B4-BE49-F238E27FC236}">
                <a16:creationId xmlns:a16="http://schemas.microsoft.com/office/drawing/2014/main" id="{15A6A44A-AF06-8841-AA26-7DBD20ED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8" name="Text Box 15">
            <a:extLst>
              <a:ext uri="{FF2B5EF4-FFF2-40B4-BE49-F238E27FC236}">
                <a16:creationId xmlns:a16="http://schemas.microsoft.com/office/drawing/2014/main" id="{4D2CD812-727D-CF4E-BE81-52B37F649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49" name="Oval 17">
            <a:extLst>
              <a:ext uri="{FF2B5EF4-FFF2-40B4-BE49-F238E27FC236}">
                <a16:creationId xmlns:a16="http://schemas.microsoft.com/office/drawing/2014/main" id="{5891069A-03CD-DC4C-8F57-4DB97A80C6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4538" y="30813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0" name="Oval 18">
            <a:extLst>
              <a:ext uri="{FF2B5EF4-FFF2-40B4-BE49-F238E27FC236}">
                <a16:creationId xmlns:a16="http://schemas.microsoft.com/office/drawing/2014/main" id="{33266F0B-F05C-024B-9A03-E2685D8A1A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31" name="AutoShape 19">
            <a:extLst>
              <a:ext uri="{FF2B5EF4-FFF2-40B4-BE49-F238E27FC236}">
                <a16:creationId xmlns:a16="http://schemas.microsoft.com/office/drawing/2014/main" id="{422ECFF4-0B18-4B49-9AEA-0D399EB6A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9232" name="Text Box 20">
            <a:extLst>
              <a:ext uri="{FF2B5EF4-FFF2-40B4-BE49-F238E27FC236}">
                <a16:creationId xmlns:a16="http://schemas.microsoft.com/office/drawing/2014/main" id="{E846926E-5FB4-4844-837B-7198575D5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0853" name="Oval 21">
            <a:extLst>
              <a:ext uri="{FF2B5EF4-FFF2-40B4-BE49-F238E27FC236}">
                <a16:creationId xmlns:a16="http://schemas.microsoft.com/office/drawing/2014/main" id="{14C17315-C711-D44A-9BF8-2853A49A3E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17526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4" name="Oval 22">
            <a:extLst>
              <a:ext uri="{FF2B5EF4-FFF2-40B4-BE49-F238E27FC236}">
                <a16:creationId xmlns:a16="http://schemas.microsoft.com/office/drawing/2014/main" id="{F40E6667-0FC7-884F-A986-546CD5312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7" name="Oval 25">
            <a:extLst>
              <a:ext uri="{FF2B5EF4-FFF2-40B4-BE49-F238E27FC236}">
                <a16:creationId xmlns:a16="http://schemas.microsoft.com/office/drawing/2014/main" id="{6BC36FD9-3BC7-6048-BE34-BAB4EFF6FB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48538" y="2776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8" name="Oval 26">
            <a:extLst>
              <a:ext uri="{FF2B5EF4-FFF2-40B4-BE49-F238E27FC236}">
                <a16:creationId xmlns:a16="http://schemas.microsoft.com/office/drawing/2014/main" id="{438D4998-9F8A-F748-8F06-1E5C07248D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14839-72CD-5445-BA5E-8BACEF59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19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9" grpId="0" animBg="1"/>
      <p:bldP spid="760850" grpId="0" animBg="1"/>
      <p:bldP spid="760853" grpId="0" animBg="1"/>
      <p:bldP spid="760854" grpId="0" animBg="1"/>
      <p:bldP spid="760857" grpId="0" animBg="1"/>
      <p:bldP spid="7608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5" descr="perspective">
            <a:extLst>
              <a:ext uri="{FF2B5EF4-FFF2-40B4-BE49-F238E27FC236}">
                <a16:creationId xmlns:a16="http://schemas.microsoft.com/office/drawing/2014/main" id="{583866A1-67CC-FD49-BBE5-1909B1A42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F2FAD44B-91A7-114E-9526-BCBEDAAA9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Projective: # correspondences?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40A83DFE-F61C-C245-8649-8F0A114DC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projective?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0245" name="Picture 5" descr="HHHIMG_1166">
            <a:extLst>
              <a:ext uri="{FF2B5EF4-FFF2-40B4-BE49-F238E27FC236}">
                <a16:creationId xmlns:a16="http://schemas.microsoft.com/office/drawing/2014/main" id="{B0623DD7-4C20-824A-9A42-FDFD4CC0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6">
            <a:extLst>
              <a:ext uri="{FF2B5EF4-FFF2-40B4-BE49-F238E27FC236}">
                <a16:creationId xmlns:a16="http://schemas.microsoft.com/office/drawing/2014/main" id="{2D72FB95-C9AD-DD46-9191-051D1FD600A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0265" name="Line 7">
              <a:extLst>
                <a:ext uri="{FF2B5EF4-FFF2-40B4-BE49-F238E27FC236}">
                  <a16:creationId xmlns:a16="http://schemas.microsoft.com/office/drawing/2014/main" id="{DA262919-93F8-9944-BAF6-E77E202B17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8">
              <a:extLst>
                <a:ext uri="{FF2B5EF4-FFF2-40B4-BE49-F238E27FC236}">
                  <a16:creationId xmlns:a16="http://schemas.microsoft.com/office/drawing/2014/main" id="{6762F270-C812-C243-8B27-5133DF8F9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47" name="Group 9">
            <a:extLst>
              <a:ext uri="{FF2B5EF4-FFF2-40B4-BE49-F238E27FC236}">
                <a16:creationId xmlns:a16="http://schemas.microsoft.com/office/drawing/2014/main" id="{7984B340-8C0A-4A4C-858F-B790D27C24E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0263" name="Line 10">
              <a:extLst>
                <a:ext uri="{FF2B5EF4-FFF2-40B4-BE49-F238E27FC236}">
                  <a16:creationId xmlns:a16="http://schemas.microsoft.com/office/drawing/2014/main" id="{FB82A8E2-F00B-524B-B1F4-65EFF9DCA3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Line 11">
              <a:extLst>
                <a:ext uri="{FF2B5EF4-FFF2-40B4-BE49-F238E27FC236}">
                  <a16:creationId xmlns:a16="http://schemas.microsoft.com/office/drawing/2014/main" id="{3CB9760D-3D7F-B444-BBFD-101E6B403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8" name="Text Box 12">
            <a:extLst>
              <a:ext uri="{FF2B5EF4-FFF2-40B4-BE49-F238E27FC236}">
                <a16:creationId xmlns:a16="http://schemas.microsoft.com/office/drawing/2014/main" id="{9ED241A4-B69F-9D4A-A7DA-CC5E2062F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9" name="Text Box 13">
            <a:extLst>
              <a:ext uri="{FF2B5EF4-FFF2-40B4-BE49-F238E27FC236}">
                <a16:creationId xmlns:a16="http://schemas.microsoft.com/office/drawing/2014/main" id="{692C53ED-5C8D-484B-B29D-B4DC4E986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0" name="Text Box 14">
            <a:extLst>
              <a:ext uri="{FF2B5EF4-FFF2-40B4-BE49-F238E27FC236}">
                <a16:creationId xmlns:a16="http://schemas.microsoft.com/office/drawing/2014/main" id="{9A29C3BD-D6E1-B44E-BB30-85A2E564A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251" name="Text Box 15">
            <a:extLst>
              <a:ext uri="{FF2B5EF4-FFF2-40B4-BE49-F238E27FC236}">
                <a16:creationId xmlns:a16="http://schemas.microsoft.com/office/drawing/2014/main" id="{D59BCBC7-846B-DD46-B538-6B2C35CD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2" name="Text Box 16">
            <a:extLst>
              <a:ext uri="{FF2B5EF4-FFF2-40B4-BE49-F238E27FC236}">
                <a16:creationId xmlns:a16="http://schemas.microsoft.com/office/drawing/2014/main" id="{064AE0A5-4FD9-354A-82F5-4C3FD57CE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3" name="Oval 17">
            <a:extLst>
              <a:ext uri="{FF2B5EF4-FFF2-40B4-BE49-F238E27FC236}">
                <a16:creationId xmlns:a16="http://schemas.microsoft.com/office/drawing/2014/main" id="{33810D31-7910-2846-9E35-BE3C89AEA3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4" name="Oval 18">
            <a:extLst>
              <a:ext uri="{FF2B5EF4-FFF2-40B4-BE49-F238E27FC236}">
                <a16:creationId xmlns:a16="http://schemas.microsoft.com/office/drawing/2014/main" id="{8C0C999E-A66A-DE45-A91A-FAB2619C68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5" name="AutoShape 19">
            <a:extLst>
              <a:ext uri="{FF2B5EF4-FFF2-40B4-BE49-F238E27FC236}">
                <a16:creationId xmlns:a16="http://schemas.microsoft.com/office/drawing/2014/main" id="{0866E901-F972-6348-89C7-3846BCBD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0256" name="Text Box 20">
            <a:extLst>
              <a:ext uri="{FF2B5EF4-FFF2-40B4-BE49-F238E27FC236}">
                <a16:creationId xmlns:a16="http://schemas.microsoft.com/office/drawing/2014/main" id="{A5E64BCE-650F-7E4F-9B41-44FBA0256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1877" name="Oval 21">
            <a:extLst>
              <a:ext uri="{FF2B5EF4-FFF2-40B4-BE49-F238E27FC236}">
                <a16:creationId xmlns:a16="http://schemas.microsoft.com/office/drawing/2014/main" id="{A0321D6A-8B08-AA4B-B6B0-1C083ECE34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8" name="Oval 22">
            <a:extLst>
              <a:ext uri="{FF2B5EF4-FFF2-40B4-BE49-F238E27FC236}">
                <a16:creationId xmlns:a16="http://schemas.microsoft.com/office/drawing/2014/main" id="{30D4D5AD-5948-684B-BBBC-4D08103E78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9" name="Oval 23">
            <a:extLst>
              <a:ext uri="{FF2B5EF4-FFF2-40B4-BE49-F238E27FC236}">
                <a16:creationId xmlns:a16="http://schemas.microsoft.com/office/drawing/2014/main" id="{0AAD3CDA-115F-244E-AC7D-771F54EF09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0" name="Oval 24">
            <a:extLst>
              <a:ext uri="{FF2B5EF4-FFF2-40B4-BE49-F238E27FC236}">
                <a16:creationId xmlns:a16="http://schemas.microsoft.com/office/drawing/2014/main" id="{8294FC3B-B3B6-F04C-B2BB-746B78A21F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2" name="Oval 26">
            <a:extLst>
              <a:ext uri="{FF2B5EF4-FFF2-40B4-BE49-F238E27FC236}">
                <a16:creationId xmlns:a16="http://schemas.microsoft.com/office/drawing/2014/main" id="{BFB2981F-D8E9-6148-A3C9-59DA03FE4B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3" name="Oval 27">
            <a:extLst>
              <a:ext uri="{FF2B5EF4-FFF2-40B4-BE49-F238E27FC236}">
                <a16:creationId xmlns:a16="http://schemas.microsoft.com/office/drawing/2014/main" id="{95595618-95A9-E440-9DD4-C300DBE75B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B168C3-03CF-6D48-BBCF-8834759A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9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A5E9ABA-AC85-E746-A3CE-E7EDC78513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Example: warping triangles</a:t>
            </a:r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56951E3D-0CA0-1A4A-97E6-625BF75F0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153400" cy="3505200"/>
          </a:xfrm>
        </p:spPr>
        <p:txBody>
          <a:bodyPr/>
          <a:lstStyle/>
          <a:p>
            <a:r>
              <a:rPr lang="en-US" altLang="en-US"/>
              <a:t>Given two triangles: ABC and A’B’C’ in 2D (12 numbers) </a:t>
            </a:r>
          </a:p>
          <a:p>
            <a:r>
              <a:rPr lang="en-US" altLang="en-US"/>
              <a:t>Need to find transform T to transfer all pixels from one to the other.</a:t>
            </a:r>
          </a:p>
          <a:p>
            <a:r>
              <a:rPr lang="en-US" altLang="en-US"/>
              <a:t>What kind of transformation is T?</a:t>
            </a:r>
          </a:p>
          <a:p>
            <a:r>
              <a:rPr lang="en-US" altLang="en-US"/>
              <a:t>How can we compute the transformation matrix:</a:t>
            </a:r>
          </a:p>
          <a:p>
            <a:endParaRPr lang="en-US" altLang="en-US"/>
          </a:p>
        </p:txBody>
      </p:sp>
      <p:sp>
        <p:nvSpPr>
          <p:cNvPr id="11268" name="AutoShape 4" descr="Denim">
            <a:extLst>
              <a:ext uri="{FF2B5EF4-FFF2-40B4-BE49-F238E27FC236}">
                <a16:creationId xmlns:a16="http://schemas.microsoft.com/office/drawing/2014/main" id="{93CEB224-8A49-4442-AA84-8291D8C11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9" name="AutoShape 5">
            <a:extLst>
              <a:ext uri="{FF2B5EF4-FFF2-40B4-BE49-F238E27FC236}">
                <a16:creationId xmlns:a16="http://schemas.microsoft.com/office/drawing/2014/main" id="{3D2B0209-A631-5F49-86B9-7E5E68FA1F44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03C21B96-2E6A-444E-B0B0-172EB4261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1271" name="AutoShape 7">
            <a:extLst>
              <a:ext uri="{FF2B5EF4-FFF2-40B4-BE49-F238E27FC236}">
                <a16:creationId xmlns:a16="http://schemas.microsoft.com/office/drawing/2014/main" id="{E46C1D3F-C496-8540-B3FE-F383BED09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28EB49D7-C882-D44A-BF74-DDAF64AC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74C01083-A8A7-F74D-B418-3C9E4DF3E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5511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20E6D1E5-1503-8B4A-AB2C-CE6402294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950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C6D74B25-BCE3-E74B-89A8-99CCB30E9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551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9A65D50F-480B-5343-99D7-33DC12CFB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CAB6BDE7-1CEC-0343-AAD6-7F435A0A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463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D560BADE-2257-984D-87F4-2648DB6CA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4713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0B3639D2-9726-AD47-97C4-10C614C94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2B2C2C21-6A95-5B4A-B9BE-55A6AEBBE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948BBCFD-AF8F-714E-AD40-F84BFBC1BF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800" y="5405438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Equation" r:id="rId4" imgW="31013400" imgH="16090900" progId="Equation.3">
                  <p:embed/>
                </p:oleObj>
              </mc:Choice>
              <mc:Fallback>
                <p:oleObj name="Equation" r:id="rId4" imgW="31013400" imgH="16090900" progId="Equation.3">
                  <p:embed/>
                  <p:pic>
                    <p:nvPicPr>
                      <p:cNvPr id="762899" name="Object 19">
                        <a:extLst>
                          <a:ext uri="{FF2B5EF4-FFF2-40B4-BE49-F238E27FC236}">
                            <a16:creationId xmlns:a16="http://schemas.microsoft.com/office/drawing/2014/main" id="{948BBCFD-AF8F-714E-AD40-F84BFBC1BF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5405438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7E0D04E-BD33-EF49-8919-E07F02A05EC2}"/>
              </a:ext>
            </a:extLst>
          </p:cNvPr>
          <p:cNvSpPr txBox="1"/>
          <p:nvPr/>
        </p:nvSpPr>
        <p:spPr>
          <a:xfrm>
            <a:off x="6761163" y="5562600"/>
            <a:ext cx="21542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Two ways: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Algebraic and 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geometric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C2AA5D-DC72-544A-BD5E-6B05FECA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7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650B4FA-90A6-2145-8577-1B7F4F66F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Parametric (global) warping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63CB412-C55E-0A4A-AF41-C6104409C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Examples of parametric warps:</a:t>
            </a:r>
          </a:p>
        </p:txBody>
      </p:sp>
      <p:pic>
        <p:nvPicPr>
          <p:cNvPr id="5124" name="Picture 4" descr="HHHIMG_1166">
            <a:extLst>
              <a:ext uri="{FF2B5EF4-FFF2-40B4-BE49-F238E27FC236}">
                <a16:creationId xmlns:a16="http://schemas.microsoft.com/office/drawing/2014/main" id="{224B9289-084E-8245-9112-399A11EAC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C88FC98C-25FD-F145-B85A-73E72863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004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translation</a:t>
            </a:r>
          </a:p>
        </p:txBody>
      </p:sp>
      <p:pic>
        <p:nvPicPr>
          <p:cNvPr id="5126" name="Picture 6" descr="HHHIMG_1166">
            <a:extLst>
              <a:ext uri="{FF2B5EF4-FFF2-40B4-BE49-F238E27FC236}">
                <a16:creationId xmlns:a16="http://schemas.microsoft.com/office/drawing/2014/main" id="{F91BFF6D-E23E-C043-A7F5-EB50D99A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rotated">
            <a:extLst>
              <a:ext uri="{FF2B5EF4-FFF2-40B4-BE49-F238E27FC236}">
                <a16:creationId xmlns:a16="http://schemas.microsoft.com/office/drawing/2014/main" id="{7818CEE7-1716-674B-BA06-BF7335D2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A702309C-43CD-6F4D-9602-F43170DBF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rotation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8F9CC0CD-5FBE-CC4F-93D0-7AB017E36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aspect</a:t>
            </a:r>
          </a:p>
        </p:txBody>
      </p:sp>
      <p:pic>
        <p:nvPicPr>
          <p:cNvPr id="5130" name="Picture 10" descr="affine">
            <a:extLst>
              <a:ext uri="{FF2B5EF4-FFF2-40B4-BE49-F238E27FC236}">
                <a16:creationId xmlns:a16="http://schemas.microsoft.com/office/drawing/2014/main" id="{5F378C36-173D-904B-A0F0-2EB7011D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1">
            <a:extLst>
              <a:ext uri="{FF2B5EF4-FFF2-40B4-BE49-F238E27FC236}">
                <a16:creationId xmlns:a16="http://schemas.microsoft.com/office/drawing/2014/main" id="{DA0776CC-C55C-9348-BCDD-39CCFFC73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affine</a:t>
            </a:r>
          </a:p>
        </p:txBody>
      </p:sp>
      <p:pic>
        <p:nvPicPr>
          <p:cNvPr id="5132" name="Picture 12" descr="perspective">
            <a:extLst>
              <a:ext uri="{FF2B5EF4-FFF2-40B4-BE49-F238E27FC236}">
                <a16:creationId xmlns:a16="http://schemas.microsoft.com/office/drawing/2014/main" id="{3073EAA6-7FF3-7A48-8822-0D20D48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 Box 13">
            <a:extLst>
              <a:ext uri="{FF2B5EF4-FFF2-40B4-BE49-F238E27FC236}">
                <a16:creationId xmlns:a16="http://schemas.microsoft.com/office/drawing/2014/main" id="{36AF564F-A895-5F48-8289-1C8E5266D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088" y="57404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perspective</a:t>
            </a:r>
          </a:p>
        </p:txBody>
      </p:sp>
      <p:pic>
        <p:nvPicPr>
          <p:cNvPr id="5134" name="Picture 14" descr="cylindrical">
            <a:extLst>
              <a:ext uri="{FF2B5EF4-FFF2-40B4-BE49-F238E27FC236}">
                <a16:creationId xmlns:a16="http://schemas.microsoft.com/office/drawing/2014/main" id="{B743C5C3-D37A-8945-AFB7-DC11390E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543425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 Box 15">
            <a:extLst>
              <a:ext uri="{FF2B5EF4-FFF2-40B4-BE49-F238E27FC236}">
                <a16:creationId xmlns:a16="http://schemas.microsoft.com/office/drawing/2014/main" id="{78844BAC-6701-AA42-B3D3-9C20A5392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928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cylindrical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9181B-787B-4C42-8F85-B7D19424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2C6944E-EF93-B042-80FB-74AD77C65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warping triangles (Barycentric Coordinaes)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1FB1DEE-9FF5-1C4F-864E-7772766526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019800"/>
            <a:ext cx="7772400" cy="609600"/>
          </a:xfrm>
        </p:spPr>
        <p:txBody>
          <a:bodyPr/>
          <a:lstStyle/>
          <a:p>
            <a:pPr marL="0" indent="0" algn="ctr"/>
            <a:r>
              <a:rPr lang="en-US" altLang="en-US">
                <a:solidFill>
                  <a:srgbClr val="FF0000"/>
                </a:solidFill>
              </a:rPr>
              <a:t>Very useful for Project 4… (hint,hint,nudge,nudge)</a:t>
            </a:r>
          </a:p>
        </p:txBody>
      </p:sp>
      <p:sp>
        <p:nvSpPr>
          <p:cNvPr id="12292" name="AutoShape 4" descr="Denim">
            <a:extLst>
              <a:ext uri="{FF2B5EF4-FFF2-40B4-BE49-F238E27FC236}">
                <a16:creationId xmlns:a16="http://schemas.microsoft.com/office/drawing/2014/main" id="{11F17058-187A-3245-9BB6-30E0042BC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44838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3" name="AutoShape 5">
            <a:extLst>
              <a:ext uri="{FF2B5EF4-FFF2-40B4-BE49-F238E27FC236}">
                <a16:creationId xmlns:a16="http://schemas.microsoft.com/office/drawing/2014/main" id="{9C8B923E-ED4C-0440-B596-10F6E3D20B8B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3092450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4" name="Text Box 9">
            <a:extLst>
              <a:ext uri="{FF2B5EF4-FFF2-40B4-BE49-F238E27FC236}">
                <a16:creationId xmlns:a16="http://schemas.microsoft.com/office/drawing/2014/main" id="{E87A0C37-C0AD-9E46-8B60-BAF8C03AD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364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2295" name="Text Box 10">
            <a:extLst>
              <a:ext uri="{FF2B5EF4-FFF2-40B4-BE49-F238E27FC236}">
                <a16:creationId xmlns:a16="http://schemas.microsoft.com/office/drawing/2014/main" id="{44AD2407-1DE9-904C-9EEE-87D641687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27638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2296" name="Text Box 11">
            <a:extLst>
              <a:ext uri="{FF2B5EF4-FFF2-40B4-BE49-F238E27FC236}">
                <a16:creationId xmlns:a16="http://schemas.microsoft.com/office/drawing/2014/main" id="{7B0C7FA3-9648-034F-BD35-2F7C644F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43640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AFBCF1DA-C23B-D045-B206-5CF6EE2B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403725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2298" name="Text Box 13">
            <a:extLst>
              <a:ext uri="{FF2B5EF4-FFF2-40B4-BE49-F238E27FC236}">
                <a16:creationId xmlns:a16="http://schemas.microsoft.com/office/drawing/2014/main" id="{012BB16D-9BBB-2D40-97E7-D9FEDAFF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059238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2299" name="Text Box 14">
            <a:extLst>
              <a:ext uri="{FF2B5EF4-FFF2-40B4-BE49-F238E27FC236}">
                <a16:creationId xmlns:a16="http://schemas.microsoft.com/office/drawing/2014/main" id="{AF685A94-2032-064B-93BC-0E4F30767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687638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2300" name="Text Box 15">
            <a:extLst>
              <a:ext uri="{FF2B5EF4-FFF2-40B4-BE49-F238E27FC236}">
                <a16:creationId xmlns:a16="http://schemas.microsoft.com/office/drawing/2014/main" id="{F675FE57-E5E0-A64D-BC43-8FD3A5E44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4632325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2301" name="Text Box 16">
            <a:extLst>
              <a:ext uri="{FF2B5EF4-FFF2-40B4-BE49-F238E27FC236}">
                <a16:creationId xmlns:a16="http://schemas.microsoft.com/office/drawing/2014/main" id="{F6B1EA1F-8CC3-B548-81FC-BF40CC712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32325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sp>
        <p:nvSpPr>
          <p:cNvPr id="12302" name="AutoShape 18">
            <a:extLst>
              <a:ext uri="{FF2B5EF4-FFF2-40B4-BE49-F238E27FC236}">
                <a16:creationId xmlns:a16="http://schemas.microsoft.com/office/drawing/2014/main" id="{7DD64478-A745-4F47-AF4F-2F1932137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95400"/>
            <a:ext cx="914400" cy="914400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3" name="Text Box 19">
            <a:extLst>
              <a:ext uri="{FF2B5EF4-FFF2-40B4-BE49-F238E27FC236}">
                <a16:creationId xmlns:a16="http://schemas.microsoft.com/office/drawing/2014/main" id="{F03C4B53-F348-B644-B383-1F1C90F61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(0,0)</a:t>
            </a:r>
          </a:p>
        </p:txBody>
      </p:sp>
      <p:sp>
        <p:nvSpPr>
          <p:cNvPr id="12304" name="Text Box 20">
            <a:extLst>
              <a:ext uri="{FF2B5EF4-FFF2-40B4-BE49-F238E27FC236}">
                <a16:creationId xmlns:a16="http://schemas.microsoft.com/office/drawing/2014/main" id="{F14BACE6-E503-654A-9889-1093FEAB2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(1,0)</a:t>
            </a:r>
          </a:p>
        </p:txBody>
      </p:sp>
      <p:sp>
        <p:nvSpPr>
          <p:cNvPr id="12305" name="Text Box 21">
            <a:extLst>
              <a:ext uri="{FF2B5EF4-FFF2-40B4-BE49-F238E27FC236}">
                <a16:creationId xmlns:a16="http://schemas.microsoft.com/office/drawing/2014/main" id="{B74EA0B1-7CC4-6647-9D14-F6437DBFD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990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(0,1)</a:t>
            </a:r>
          </a:p>
        </p:txBody>
      </p:sp>
      <p:sp>
        <p:nvSpPr>
          <p:cNvPr id="12306" name="AutoShape 22">
            <a:extLst>
              <a:ext uri="{FF2B5EF4-FFF2-40B4-BE49-F238E27FC236}">
                <a16:creationId xmlns:a16="http://schemas.microsoft.com/office/drawing/2014/main" id="{51962D7D-CA38-134B-8864-638E4E133D78}"/>
              </a:ext>
            </a:extLst>
          </p:cNvPr>
          <p:cNvSpPr>
            <a:spLocks noChangeArrowheads="1"/>
          </p:cNvSpPr>
          <p:nvPr/>
        </p:nvSpPr>
        <p:spPr bwMode="auto">
          <a:xfrm rot="-2077943">
            <a:off x="2792413" y="29400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2307" name="AutoShape 23">
            <a:extLst>
              <a:ext uri="{FF2B5EF4-FFF2-40B4-BE49-F238E27FC236}">
                <a16:creationId xmlns:a16="http://schemas.microsoft.com/office/drawing/2014/main" id="{5D333895-A99E-8646-B068-54E157AE755A}"/>
              </a:ext>
            </a:extLst>
          </p:cNvPr>
          <p:cNvSpPr>
            <a:spLocks noChangeArrowheads="1"/>
          </p:cNvSpPr>
          <p:nvPr/>
        </p:nvSpPr>
        <p:spPr bwMode="auto">
          <a:xfrm rot="1854446">
            <a:off x="5307013" y="27876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764952" name="Text Box 24">
            <a:extLst>
              <a:ext uri="{FF2B5EF4-FFF2-40B4-BE49-F238E27FC236}">
                <a16:creationId xmlns:a16="http://schemas.microsoft.com/office/drawing/2014/main" id="{F5B84A25-8050-DE4F-93D1-14D56E8F2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3144838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3" name="Text Box 25">
            <a:extLst>
              <a:ext uri="{FF2B5EF4-FFF2-40B4-BE49-F238E27FC236}">
                <a16:creationId xmlns:a16="http://schemas.microsoft.com/office/drawing/2014/main" id="{1EFAF7CA-1F98-E741-8BC8-843A49D9F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3221038"/>
            <a:ext cx="996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Inverse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4" name="Rectangle 26">
            <a:extLst>
              <a:ext uri="{FF2B5EF4-FFF2-40B4-BE49-F238E27FC236}">
                <a16:creationId xmlns:a16="http://schemas.microsoft.com/office/drawing/2014/main" id="{349B0B9F-B6BF-1D4E-B72C-283DC46C4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3813"/>
            <a:ext cx="486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Don’t forget to move the origin too!</a:t>
            </a:r>
          </a:p>
        </p:txBody>
      </p:sp>
      <p:graphicFrame>
        <p:nvGraphicFramePr>
          <p:cNvPr id="764955" name="Object 27">
            <a:extLst>
              <a:ext uri="{FF2B5EF4-FFF2-40B4-BE49-F238E27FC236}">
                <a16:creationId xmlns:a16="http://schemas.microsoft.com/office/drawing/2014/main" id="{08055347-1FBC-3B40-A1B3-5985F04CDEA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562600" y="2209800"/>
          <a:ext cx="5095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3" name="Equation" r:id="rId4" imgW="3797300" imgH="4978400" progId="Equation.3">
                  <p:embed/>
                </p:oleObj>
              </mc:Choice>
              <mc:Fallback>
                <p:oleObj name="Equation" r:id="rId4" imgW="3797300" imgH="4978400" progId="Equation.3">
                  <p:embed/>
                  <p:pic>
                    <p:nvPicPr>
                      <p:cNvPr id="764955" name="Object 27">
                        <a:extLst>
                          <a:ext uri="{FF2B5EF4-FFF2-40B4-BE49-F238E27FC236}">
                            <a16:creationId xmlns:a16="http://schemas.microsoft.com/office/drawing/2014/main" id="{08055347-1FBC-3B40-A1B3-5985F04CDEA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09800"/>
                        <a:ext cx="5095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59" name="Object 31">
            <a:extLst>
              <a:ext uri="{FF2B5EF4-FFF2-40B4-BE49-F238E27FC236}">
                <a16:creationId xmlns:a16="http://schemas.microsoft.com/office/drawing/2014/main" id="{35441929-C6A7-304C-86BB-6438D474AA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5725" y="2343150"/>
          <a:ext cx="7445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4" name="Equation" r:id="rId6" imgW="5562600" imgH="5270500" progId="Equation.3">
                  <p:embed/>
                </p:oleObj>
              </mc:Choice>
              <mc:Fallback>
                <p:oleObj name="Equation" r:id="rId6" imgW="5562600" imgH="5270500" progId="Equation.3">
                  <p:embed/>
                  <p:pic>
                    <p:nvPicPr>
                      <p:cNvPr id="764959" name="Object 31">
                        <a:extLst>
                          <a:ext uri="{FF2B5EF4-FFF2-40B4-BE49-F238E27FC236}">
                            <a16:creationId xmlns:a16="http://schemas.microsoft.com/office/drawing/2014/main" id="{35441929-C6A7-304C-86BB-6438D474AA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725" y="2343150"/>
                        <a:ext cx="7445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6B2364-0122-0842-954D-718A1DA7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DCF1-0407-5346-817A-1A7AAC1737CF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5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2" grpId="0"/>
      <p:bldP spid="764953" grpId="0"/>
      <p:bldP spid="76495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3145CE3-89DC-0344-A369-827994CAE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E0968F8-7D06-0940-87C5-72F83C788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n-US" altLang="en-US"/>
              <a:t>Given a coordinate transform </a:t>
            </a:r>
            <a:r>
              <a:rPr lang="en-US" altLang="en-US" i="1"/>
              <a:t>(x’,y’)</a:t>
            </a:r>
            <a:r>
              <a:rPr lang="en-US" altLang="en-US" b="1" i="1"/>
              <a:t> </a:t>
            </a:r>
            <a:r>
              <a:rPr lang="en-US" altLang="en-US"/>
              <a:t>=</a:t>
            </a:r>
            <a:r>
              <a:rPr lang="en-US" altLang="en-US" b="1" i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and a source image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), how do we compute a transformed image </a:t>
            </a:r>
            <a:r>
              <a:rPr lang="en-US" altLang="en-US" i="1"/>
              <a:t>g(x’,y’)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))?</a:t>
            </a:r>
          </a:p>
        </p:txBody>
      </p:sp>
      <p:pic>
        <p:nvPicPr>
          <p:cNvPr id="13316" name="Picture 4" descr="HHHIMG_1166">
            <a:extLst>
              <a:ext uri="{FF2B5EF4-FFF2-40B4-BE49-F238E27FC236}">
                <a16:creationId xmlns:a16="http://schemas.microsoft.com/office/drawing/2014/main" id="{CC655AA0-A3A3-4848-8BE5-FED541FE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rotated">
            <a:extLst>
              <a:ext uri="{FF2B5EF4-FFF2-40B4-BE49-F238E27FC236}">
                <a16:creationId xmlns:a16="http://schemas.microsoft.com/office/drawing/2014/main" id="{1B498BD3-8744-7146-9E2E-90DA307C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6">
            <a:extLst>
              <a:ext uri="{FF2B5EF4-FFF2-40B4-BE49-F238E27FC236}">
                <a16:creationId xmlns:a16="http://schemas.microsoft.com/office/drawing/2014/main" id="{10404C9B-1CB4-4B46-A386-2A5B9D78FE28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3332" name="Line 7">
              <a:extLst>
                <a:ext uri="{FF2B5EF4-FFF2-40B4-BE49-F238E27FC236}">
                  <a16:creationId xmlns:a16="http://schemas.microsoft.com/office/drawing/2014/main" id="{8719E7E6-4574-8844-8C1A-11FD5347D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8">
              <a:extLst>
                <a:ext uri="{FF2B5EF4-FFF2-40B4-BE49-F238E27FC236}">
                  <a16:creationId xmlns:a16="http://schemas.microsoft.com/office/drawing/2014/main" id="{038C67D1-5B1C-D245-9D32-76ED664FE6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9" name="Group 9">
            <a:extLst>
              <a:ext uri="{FF2B5EF4-FFF2-40B4-BE49-F238E27FC236}">
                <a16:creationId xmlns:a16="http://schemas.microsoft.com/office/drawing/2014/main" id="{73C90D51-FE44-BE42-98AF-A20994AA9B6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3330" name="Line 10">
              <a:extLst>
                <a:ext uri="{FF2B5EF4-FFF2-40B4-BE49-F238E27FC236}">
                  <a16:creationId xmlns:a16="http://schemas.microsoft.com/office/drawing/2014/main" id="{A136A24F-52F3-C640-B689-83B8BCB60A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Line 11">
              <a:extLst>
                <a:ext uri="{FF2B5EF4-FFF2-40B4-BE49-F238E27FC236}">
                  <a16:creationId xmlns:a16="http://schemas.microsoft.com/office/drawing/2014/main" id="{A7AA6A01-BE7F-5A4C-A9E3-B813398724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Text Box 12">
            <a:extLst>
              <a:ext uri="{FF2B5EF4-FFF2-40B4-BE49-F238E27FC236}">
                <a16:creationId xmlns:a16="http://schemas.microsoft.com/office/drawing/2014/main" id="{91AA9206-B8F6-0C49-99D8-8550C470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1" name="Text Box 13">
            <a:extLst>
              <a:ext uri="{FF2B5EF4-FFF2-40B4-BE49-F238E27FC236}">
                <a16:creationId xmlns:a16="http://schemas.microsoft.com/office/drawing/2014/main" id="{8E3430B4-B6AC-7D4D-8683-A28BB0128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680F9DE8-8FF2-AF4A-8900-1B9F19677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3" name="Rectangle 15">
            <a:extLst>
              <a:ext uri="{FF2B5EF4-FFF2-40B4-BE49-F238E27FC236}">
                <a16:creationId xmlns:a16="http://schemas.microsoft.com/office/drawing/2014/main" id="{990001A8-0F88-404C-B89B-A767BD7E9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4" name="Freeform 16">
            <a:extLst>
              <a:ext uri="{FF2B5EF4-FFF2-40B4-BE49-F238E27FC236}">
                <a16:creationId xmlns:a16="http://schemas.microsoft.com/office/drawing/2014/main" id="{17D5D78A-72F7-4E4B-9840-F4FB87BD343C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Text Box 17">
            <a:extLst>
              <a:ext uri="{FF2B5EF4-FFF2-40B4-BE49-F238E27FC236}">
                <a16:creationId xmlns:a16="http://schemas.microsoft.com/office/drawing/2014/main" id="{25F33DE3-A032-2942-807D-20B47FD0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326" name="Text Box 18">
            <a:extLst>
              <a:ext uri="{FF2B5EF4-FFF2-40B4-BE49-F238E27FC236}">
                <a16:creationId xmlns:a16="http://schemas.microsoft.com/office/drawing/2014/main" id="{BEC147CC-32F2-DA46-8180-E98DAF27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327" name="Text Box 19">
            <a:extLst>
              <a:ext uri="{FF2B5EF4-FFF2-40B4-BE49-F238E27FC236}">
                <a16:creationId xmlns:a16="http://schemas.microsoft.com/office/drawing/2014/main" id="{765FDA27-0D64-C943-B7BE-F817AD178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328" name="Text Box 20">
            <a:extLst>
              <a:ext uri="{FF2B5EF4-FFF2-40B4-BE49-F238E27FC236}">
                <a16:creationId xmlns:a16="http://schemas.microsoft.com/office/drawing/2014/main" id="{0D1B686F-06F3-104F-B05A-3B14FCE86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9" name="Text Box 21">
            <a:extLst>
              <a:ext uri="{FF2B5EF4-FFF2-40B4-BE49-F238E27FC236}">
                <a16:creationId xmlns:a16="http://schemas.microsoft.com/office/drawing/2014/main" id="{3CC50AD2-5A69-FD4D-AABB-3AAC9CBD0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51A925-70FA-154D-9251-A800B621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274995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3AA347DA-49C9-0F41-8E6F-1BE87D015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C33864FE-4999-2F44-B74E-5EAFF1E7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596200BF-F28B-BA47-B2E4-A6EB641EF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4C71F709-5DBD-6949-B543-0710988BE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pic>
        <p:nvPicPr>
          <p:cNvPr id="14342" name="Picture 6" descr="HHHIMG_1166">
            <a:extLst>
              <a:ext uri="{FF2B5EF4-FFF2-40B4-BE49-F238E27FC236}">
                <a16:creationId xmlns:a16="http://schemas.microsoft.com/office/drawing/2014/main" id="{48854AF4-C4BE-F848-94AC-AEF08811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rotated">
            <a:extLst>
              <a:ext uri="{FF2B5EF4-FFF2-40B4-BE49-F238E27FC236}">
                <a16:creationId xmlns:a16="http://schemas.microsoft.com/office/drawing/2014/main" id="{DDACD4AD-5755-3743-9AC9-AD04CA96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8">
            <a:extLst>
              <a:ext uri="{FF2B5EF4-FFF2-40B4-BE49-F238E27FC236}">
                <a16:creationId xmlns:a16="http://schemas.microsoft.com/office/drawing/2014/main" id="{78075E79-83C2-BA4B-8CD0-926A9C77B41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4357" name="Line 9">
              <a:extLst>
                <a:ext uri="{FF2B5EF4-FFF2-40B4-BE49-F238E27FC236}">
                  <a16:creationId xmlns:a16="http://schemas.microsoft.com/office/drawing/2014/main" id="{8D89F226-AFBA-9645-A5BE-342AFB6AA8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10">
              <a:extLst>
                <a:ext uri="{FF2B5EF4-FFF2-40B4-BE49-F238E27FC236}">
                  <a16:creationId xmlns:a16="http://schemas.microsoft.com/office/drawing/2014/main" id="{0279B008-B8C9-EA41-B6C7-60B9C6C008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5" name="Group 11">
            <a:extLst>
              <a:ext uri="{FF2B5EF4-FFF2-40B4-BE49-F238E27FC236}">
                <a16:creationId xmlns:a16="http://schemas.microsoft.com/office/drawing/2014/main" id="{31C12ABB-73D0-FA43-A256-E92ECAABF805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4355" name="Line 12">
              <a:extLst>
                <a:ext uri="{FF2B5EF4-FFF2-40B4-BE49-F238E27FC236}">
                  <a16:creationId xmlns:a16="http://schemas.microsoft.com/office/drawing/2014/main" id="{D767F21C-069B-484A-BCEB-DC803E4CD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13">
              <a:extLst>
                <a:ext uri="{FF2B5EF4-FFF2-40B4-BE49-F238E27FC236}">
                  <a16:creationId xmlns:a16="http://schemas.microsoft.com/office/drawing/2014/main" id="{A7958098-1222-334A-8F31-50FBE5DEF0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6" name="Text Box 14">
            <a:extLst>
              <a:ext uri="{FF2B5EF4-FFF2-40B4-BE49-F238E27FC236}">
                <a16:creationId xmlns:a16="http://schemas.microsoft.com/office/drawing/2014/main" id="{3919924B-792C-2A4E-B0DC-9DC743189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7" name="Text Box 15">
            <a:extLst>
              <a:ext uri="{FF2B5EF4-FFF2-40B4-BE49-F238E27FC236}">
                <a16:creationId xmlns:a16="http://schemas.microsoft.com/office/drawing/2014/main" id="{7D9045B5-B30A-B541-A44B-D9F50552A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68" name="Freeform 16">
            <a:extLst>
              <a:ext uri="{FF2B5EF4-FFF2-40B4-BE49-F238E27FC236}">
                <a16:creationId xmlns:a16="http://schemas.microsoft.com/office/drawing/2014/main" id="{870DDF65-DC83-FD4A-BF09-57AF7AF51A14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Text Box 17">
            <a:extLst>
              <a:ext uri="{FF2B5EF4-FFF2-40B4-BE49-F238E27FC236}">
                <a16:creationId xmlns:a16="http://schemas.microsoft.com/office/drawing/2014/main" id="{DF484EAA-0DD9-0C4C-B42F-40576EAEA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91570" name="Rectangle 18">
            <a:extLst>
              <a:ext uri="{FF2B5EF4-FFF2-40B4-BE49-F238E27FC236}">
                <a16:creationId xmlns:a16="http://schemas.microsoft.com/office/drawing/2014/main" id="{FE5A4356-8909-F648-8F37-CFB67B8DB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14351" name="Oval 19">
            <a:extLst>
              <a:ext uri="{FF2B5EF4-FFF2-40B4-BE49-F238E27FC236}">
                <a16:creationId xmlns:a16="http://schemas.microsoft.com/office/drawing/2014/main" id="{2B819C33-426A-C243-B0D7-73C207087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72" name="Oval 20">
            <a:extLst>
              <a:ext uri="{FF2B5EF4-FFF2-40B4-BE49-F238E27FC236}">
                <a16:creationId xmlns:a16="http://schemas.microsoft.com/office/drawing/2014/main" id="{9AD3155A-053C-A649-82CD-08A692C5B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53" name="Text Box 21">
            <a:extLst>
              <a:ext uri="{FF2B5EF4-FFF2-40B4-BE49-F238E27FC236}">
                <a16:creationId xmlns:a16="http://schemas.microsoft.com/office/drawing/2014/main" id="{6BDD2E28-1527-E04C-AF48-2E15C5AF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54" name="Text Box 22">
            <a:extLst>
              <a:ext uri="{FF2B5EF4-FFF2-40B4-BE49-F238E27FC236}">
                <a16:creationId xmlns:a16="http://schemas.microsoft.com/office/drawing/2014/main" id="{D98EEE37-3D07-244D-B6FC-AB1CC2093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CEC52-78C9-9D4F-BBBF-D629630F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6340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70" grpId="0" autoUpdateAnimBg="0"/>
      <p:bldP spid="79157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D0CA7D2A-B0B6-DC4D-B37A-D9B904F5725D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15388" name="Line 3">
              <a:extLst>
                <a:ext uri="{FF2B5EF4-FFF2-40B4-BE49-F238E27FC236}">
                  <a16:creationId xmlns:a16="http://schemas.microsoft.com/office/drawing/2014/main" id="{ED09F507-F2BF-6748-AC90-85E825EAE5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Line 4">
              <a:extLst>
                <a:ext uri="{FF2B5EF4-FFF2-40B4-BE49-F238E27FC236}">
                  <a16:creationId xmlns:a16="http://schemas.microsoft.com/office/drawing/2014/main" id="{D74F9EF7-B318-F34A-917C-C3FBF0595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Line 5">
              <a:extLst>
                <a:ext uri="{FF2B5EF4-FFF2-40B4-BE49-F238E27FC236}">
                  <a16:creationId xmlns:a16="http://schemas.microsoft.com/office/drawing/2014/main" id="{F93ACF68-2AD1-7846-A6F4-B8A51AC460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Line 6">
              <a:extLst>
                <a:ext uri="{FF2B5EF4-FFF2-40B4-BE49-F238E27FC236}">
                  <a16:creationId xmlns:a16="http://schemas.microsoft.com/office/drawing/2014/main" id="{9CEB0B1E-09EE-684E-9D2C-2031FA4FDB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3" name="Text Box 7">
            <a:extLst>
              <a:ext uri="{FF2B5EF4-FFF2-40B4-BE49-F238E27FC236}">
                <a16:creationId xmlns:a16="http://schemas.microsoft.com/office/drawing/2014/main" id="{8C6DF127-A15F-4445-9071-6E0BB8A73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4" name="Text Box 8">
            <a:extLst>
              <a:ext uri="{FF2B5EF4-FFF2-40B4-BE49-F238E27FC236}">
                <a16:creationId xmlns:a16="http://schemas.microsoft.com/office/drawing/2014/main" id="{B680A839-A7F7-144D-9AD1-295EC6C7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5" name="Rectangle 9">
            <a:extLst>
              <a:ext uri="{FF2B5EF4-FFF2-40B4-BE49-F238E27FC236}">
                <a16:creationId xmlns:a16="http://schemas.microsoft.com/office/drawing/2014/main" id="{E3225AE3-099E-C840-B8C6-28B51EA02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15366" name="Rectangle 10">
            <a:extLst>
              <a:ext uri="{FF2B5EF4-FFF2-40B4-BE49-F238E27FC236}">
                <a16:creationId xmlns:a16="http://schemas.microsoft.com/office/drawing/2014/main" id="{E623F1B4-EC0A-5040-9814-C12CD0577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grpSp>
        <p:nvGrpSpPr>
          <p:cNvPr id="15367" name="Group 11">
            <a:extLst>
              <a:ext uri="{FF2B5EF4-FFF2-40B4-BE49-F238E27FC236}">
                <a16:creationId xmlns:a16="http://schemas.microsoft.com/office/drawing/2014/main" id="{19CF6BCC-4466-E14E-86A5-3E3B8661B92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5386" name="Line 12">
              <a:extLst>
                <a:ext uri="{FF2B5EF4-FFF2-40B4-BE49-F238E27FC236}">
                  <a16:creationId xmlns:a16="http://schemas.microsoft.com/office/drawing/2014/main" id="{96B00BC6-6501-324B-8315-6F49FC2D90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Line 13">
              <a:extLst>
                <a:ext uri="{FF2B5EF4-FFF2-40B4-BE49-F238E27FC236}">
                  <a16:creationId xmlns:a16="http://schemas.microsoft.com/office/drawing/2014/main" id="{1B811CEE-7755-8B4F-AF12-81744070A9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68" name="Group 14">
            <a:extLst>
              <a:ext uri="{FF2B5EF4-FFF2-40B4-BE49-F238E27FC236}">
                <a16:creationId xmlns:a16="http://schemas.microsoft.com/office/drawing/2014/main" id="{0942AD7B-1AD3-2742-89FA-81FBF321249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5384" name="Line 15">
              <a:extLst>
                <a:ext uri="{FF2B5EF4-FFF2-40B4-BE49-F238E27FC236}">
                  <a16:creationId xmlns:a16="http://schemas.microsoft.com/office/drawing/2014/main" id="{D3A893E3-A68A-7940-A6D6-DD6185DA3C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Line 16">
              <a:extLst>
                <a:ext uri="{FF2B5EF4-FFF2-40B4-BE49-F238E27FC236}">
                  <a16:creationId xmlns:a16="http://schemas.microsoft.com/office/drawing/2014/main" id="{97A6A3AD-365F-FE4A-BCA5-ED8F909A8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17">
            <a:extLst>
              <a:ext uri="{FF2B5EF4-FFF2-40B4-BE49-F238E27FC236}">
                <a16:creationId xmlns:a16="http://schemas.microsoft.com/office/drawing/2014/main" id="{22A6E988-E18B-0342-A3EB-93FF7A944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0" name="Text Box 18">
            <a:extLst>
              <a:ext uri="{FF2B5EF4-FFF2-40B4-BE49-F238E27FC236}">
                <a16:creationId xmlns:a16="http://schemas.microsoft.com/office/drawing/2014/main" id="{7A35BD32-9AD1-9949-AFCF-A93D603BC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1" name="Freeform 19">
            <a:extLst>
              <a:ext uri="{FF2B5EF4-FFF2-40B4-BE49-F238E27FC236}">
                <a16:creationId xmlns:a16="http://schemas.microsoft.com/office/drawing/2014/main" id="{9C86D67D-C91E-2A41-B22C-1C1DDB4E84BE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20">
            <a:extLst>
              <a:ext uri="{FF2B5EF4-FFF2-40B4-BE49-F238E27FC236}">
                <a16:creationId xmlns:a16="http://schemas.microsoft.com/office/drawing/2014/main" id="{B43BBD3F-30CC-5841-B607-CFE9C3169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73" name="Rectangle 21">
            <a:extLst>
              <a:ext uri="{FF2B5EF4-FFF2-40B4-BE49-F238E27FC236}">
                <a16:creationId xmlns:a16="http://schemas.microsoft.com/office/drawing/2014/main" id="{81EB07B5-0580-0948-8451-F68AC73E0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15374" name="Oval 22">
            <a:extLst>
              <a:ext uri="{FF2B5EF4-FFF2-40B4-BE49-F238E27FC236}">
                <a16:creationId xmlns:a16="http://schemas.microsoft.com/office/drawing/2014/main" id="{18AC08FF-9CE2-414B-89CF-87621F6AD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5" name="Oval 23">
            <a:extLst>
              <a:ext uri="{FF2B5EF4-FFF2-40B4-BE49-F238E27FC236}">
                <a16:creationId xmlns:a16="http://schemas.microsoft.com/office/drawing/2014/main" id="{2BE17368-9EE0-894C-B802-2FC182864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6" name="Text Box 24">
            <a:extLst>
              <a:ext uri="{FF2B5EF4-FFF2-40B4-BE49-F238E27FC236}">
                <a16:creationId xmlns:a16="http://schemas.microsoft.com/office/drawing/2014/main" id="{4A771D9E-514A-6543-AE19-AF577EB5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7" name="Text Box 25">
            <a:extLst>
              <a:ext uri="{FF2B5EF4-FFF2-40B4-BE49-F238E27FC236}">
                <a16:creationId xmlns:a16="http://schemas.microsoft.com/office/drawing/2014/main" id="{5E4C55D0-3696-BF49-A7D2-4C961BFFF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15378" name="Group 26">
            <a:extLst>
              <a:ext uri="{FF2B5EF4-FFF2-40B4-BE49-F238E27FC236}">
                <a16:creationId xmlns:a16="http://schemas.microsoft.com/office/drawing/2014/main" id="{6CD507CA-B2C8-2046-A6A1-95EB9A2145D8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15380" name="Line 27">
              <a:extLst>
                <a:ext uri="{FF2B5EF4-FFF2-40B4-BE49-F238E27FC236}">
                  <a16:creationId xmlns:a16="http://schemas.microsoft.com/office/drawing/2014/main" id="{8236B42D-67AF-3240-A097-864468D9B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Line 28">
              <a:extLst>
                <a:ext uri="{FF2B5EF4-FFF2-40B4-BE49-F238E27FC236}">
                  <a16:creationId xmlns:a16="http://schemas.microsoft.com/office/drawing/2014/main" id="{9B75B446-C776-EA49-8648-94BA940F8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Line 29">
              <a:extLst>
                <a:ext uri="{FF2B5EF4-FFF2-40B4-BE49-F238E27FC236}">
                  <a16:creationId xmlns:a16="http://schemas.microsoft.com/office/drawing/2014/main" id="{F7EF003F-37B5-2F48-9E5E-E1BE8E1D5C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30">
              <a:extLst>
                <a:ext uri="{FF2B5EF4-FFF2-40B4-BE49-F238E27FC236}">
                  <a16:creationId xmlns:a16="http://schemas.microsoft.com/office/drawing/2014/main" id="{C6CBB1FB-E511-DE47-AC1C-AAAB64437A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607" name="Rectangle 31">
            <a:extLst>
              <a:ext uri="{FF2B5EF4-FFF2-40B4-BE49-F238E27FC236}">
                <a16:creationId xmlns:a16="http://schemas.microsoft.com/office/drawing/2014/main" id="{F3DD19EB-5F75-5749-AFBE-CF8D46887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distribute color among neighboring pixels (x’,y’)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Known as “splatting”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Check out </a:t>
            </a:r>
            <a:r>
              <a:rPr lang="en-US" altLang="en-US">
                <a:latin typeface="Courier" pitchFamily="2" charset="0"/>
              </a:rPr>
              <a:t>griddata</a:t>
            </a:r>
            <a:r>
              <a:rPr lang="en-US" altLang="en-US"/>
              <a:t> in Matlab</a:t>
            </a:r>
            <a:endParaRPr lang="en-US" alt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CB273-EDB5-D541-B4A2-F69965A35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9448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07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DE25A1EA-DBEF-6F4A-B582-65AEB0698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C16A244B-F19C-134C-9A10-99965DF8B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F29BCA58-EFB6-F446-96C4-6EF1BAB2540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6410" name="Line 5">
              <a:extLst>
                <a:ext uri="{FF2B5EF4-FFF2-40B4-BE49-F238E27FC236}">
                  <a16:creationId xmlns:a16="http://schemas.microsoft.com/office/drawing/2014/main" id="{109C18D2-2B90-F34A-A6A0-B8E79DBF6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Line 6">
              <a:extLst>
                <a:ext uri="{FF2B5EF4-FFF2-40B4-BE49-F238E27FC236}">
                  <a16:creationId xmlns:a16="http://schemas.microsoft.com/office/drawing/2014/main" id="{A3356647-5083-7E49-9992-9306ABD1B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Text Box 7">
            <a:extLst>
              <a:ext uri="{FF2B5EF4-FFF2-40B4-BE49-F238E27FC236}">
                <a16:creationId xmlns:a16="http://schemas.microsoft.com/office/drawing/2014/main" id="{31B11262-61EC-1D45-9607-417891FB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E0718E8D-E8AB-F546-8523-D1ED2D88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91" name="Rectangle 9">
            <a:extLst>
              <a:ext uri="{FF2B5EF4-FFF2-40B4-BE49-F238E27FC236}">
                <a16:creationId xmlns:a16="http://schemas.microsoft.com/office/drawing/2014/main" id="{FE70995F-7E4E-764B-AE2D-31F777A78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16392" name="Rectangle 10">
            <a:extLst>
              <a:ext uri="{FF2B5EF4-FFF2-40B4-BE49-F238E27FC236}">
                <a16:creationId xmlns:a16="http://schemas.microsoft.com/office/drawing/2014/main" id="{63258D4C-E634-DF4E-BDF2-425E12A2A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pic>
        <p:nvPicPr>
          <p:cNvPr id="16393" name="Picture 11" descr="HHHIMG_1166">
            <a:extLst>
              <a:ext uri="{FF2B5EF4-FFF2-40B4-BE49-F238E27FC236}">
                <a16:creationId xmlns:a16="http://schemas.microsoft.com/office/drawing/2014/main" id="{41D27C0B-66FD-854C-A7DF-F0E6E5EF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rotated">
            <a:extLst>
              <a:ext uri="{FF2B5EF4-FFF2-40B4-BE49-F238E27FC236}">
                <a16:creationId xmlns:a16="http://schemas.microsoft.com/office/drawing/2014/main" id="{C010284A-6012-B24C-B161-A7E83711D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Group 13">
            <a:extLst>
              <a:ext uri="{FF2B5EF4-FFF2-40B4-BE49-F238E27FC236}">
                <a16:creationId xmlns:a16="http://schemas.microsoft.com/office/drawing/2014/main" id="{95A95F53-6918-F047-9F7E-4BF1880E639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6408" name="Line 14">
              <a:extLst>
                <a:ext uri="{FF2B5EF4-FFF2-40B4-BE49-F238E27FC236}">
                  <a16:creationId xmlns:a16="http://schemas.microsoft.com/office/drawing/2014/main" id="{03D522AB-1EA1-1648-9D02-0DFA29F087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Line 15">
              <a:extLst>
                <a:ext uri="{FF2B5EF4-FFF2-40B4-BE49-F238E27FC236}">
                  <a16:creationId xmlns:a16="http://schemas.microsoft.com/office/drawing/2014/main" id="{8F40E52B-8755-6A47-A791-E78600139C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6" name="Group 16">
            <a:extLst>
              <a:ext uri="{FF2B5EF4-FFF2-40B4-BE49-F238E27FC236}">
                <a16:creationId xmlns:a16="http://schemas.microsoft.com/office/drawing/2014/main" id="{7CA09F84-1C03-494E-AE4E-66A9C2FB2690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6406" name="Line 17">
              <a:extLst>
                <a:ext uri="{FF2B5EF4-FFF2-40B4-BE49-F238E27FC236}">
                  <a16:creationId xmlns:a16="http://schemas.microsoft.com/office/drawing/2014/main" id="{5CD05DCA-D656-A145-B1B5-856E05599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Line 18">
              <a:extLst>
                <a:ext uri="{FF2B5EF4-FFF2-40B4-BE49-F238E27FC236}">
                  <a16:creationId xmlns:a16="http://schemas.microsoft.com/office/drawing/2014/main" id="{622B0B97-1CAF-9743-B904-A0C1AA5AEC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7" name="Text Box 19">
            <a:extLst>
              <a:ext uri="{FF2B5EF4-FFF2-40B4-BE49-F238E27FC236}">
                <a16:creationId xmlns:a16="http://schemas.microsoft.com/office/drawing/2014/main" id="{59714D44-8C3B-7146-BC14-B8C3EF445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98" name="Text Box 20">
            <a:extLst>
              <a:ext uri="{FF2B5EF4-FFF2-40B4-BE49-F238E27FC236}">
                <a16:creationId xmlns:a16="http://schemas.microsoft.com/office/drawing/2014/main" id="{6DB01689-F713-BC44-B053-5A7D670E1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1" name="Rectangle 21">
            <a:extLst>
              <a:ext uri="{FF2B5EF4-FFF2-40B4-BE49-F238E27FC236}">
                <a16:creationId xmlns:a16="http://schemas.microsoft.com/office/drawing/2014/main" id="{08D2F3E9-E2B8-484C-A3B7-A7543094D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16400" name="Text Box 22">
            <a:extLst>
              <a:ext uri="{FF2B5EF4-FFF2-40B4-BE49-F238E27FC236}">
                <a16:creationId xmlns:a16="http://schemas.microsoft.com/office/drawing/2014/main" id="{8D47F177-22E2-B647-BEBA-8DBB81DA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A82AB87F-1970-0942-8C14-5871550DC0AE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16404" name="Text Box 24">
              <a:extLst>
                <a:ext uri="{FF2B5EF4-FFF2-40B4-BE49-F238E27FC236}">
                  <a16:creationId xmlns:a16="http://schemas.microsoft.com/office/drawing/2014/main" id="{56721D3B-B2DE-7145-A675-431B7FC23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6405" name="Freeform 25">
              <a:extLst>
                <a:ext uri="{FF2B5EF4-FFF2-40B4-BE49-F238E27FC236}">
                  <a16:creationId xmlns:a16="http://schemas.microsoft.com/office/drawing/2014/main" id="{53C76A66-0A4D-6746-864B-DC0472E5F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9 h 288"/>
                <a:gd name="T2" fmla="*/ 823 w 2160"/>
                <a:gd name="T3" fmla="*/ 0 h 288"/>
                <a:gd name="T4" fmla="*/ 1542 w 2160"/>
                <a:gd name="T5" fmla="*/ 19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3626" name="Oval 26">
            <a:extLst>
              <a:ext uri="{FF2B5EF4-FFF2-40B4-BE49-F238E27FC236}">
                <a16:creationId xmlns:a16="http://schemas.microsoft.com/office/drawing/2014/main" id="{CC8C7DD4-0523-214F-AF22-501CF9F3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7" name="Oval 27">
            <a:extLst>
              <a:ext uri="{FF2B5EF4-FFF2-40B4-BE49-F238E27FC236}">
                <a16:creationId xmlns:a16="http://schemas.microsoft.com/office/drawing/2014/main" id="{4C31F885-57E3-D740-86B9-E1530BDD0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39202-44C8-5445-BF9D-C4DEC643A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3914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21" grpId="0" autoUpdateAnimBg="0"/>
      <p:bldP spid="793626" grpId="0" animBg="1"/>
      <p:bldP spid="7936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>
            <a:extLst>
              <a:ext uri="{FF2B5EF4-FFF2-40B4-BE49-F238E27FC236}">
                <a16:creationId xmlns:a16="http://schemas.microsoft.com/office/drawing/2014/main" id="{775F0BFE-672C-4F44-A9CC-53CDD5454310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17441" name="Line 3">
              <a:extLst>
                <a:ext uri="{FF2B5EF4-FFF2-40B4-BE49-F238E27FC236}">
                  <a16:creationId xmlns:a16="http://schemas.microsoft.com/office/drawing/2014/main" id="{F9A8C960-3EB7-5F49-8C0B-3FB92829E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Line 4">
              <a:extLst>
                <a:ext uri="{FF2B5EF4-FFF2-40B4-BE49-F238E27FC236}">
                  <a16:creationId xmlns:a16="http://schemas.microsoft.com/office/drawing/2014/main" id="{FB4E2BF9-1D01-DF44-9743-57FFF5997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Line 5">
              <a:extLst>
                <a:ext uri="{FF2B5EF4-FFF2-40B4-BE49-F238E27FC236}">
                  <a16:creationId xmlns:a16="http://schemas.microsoft.com/office/drawing/2014/main" id="{AA58DED9-518B-C34E-8CBD-58BD9A43D9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Line 6">
              <a:extLst>
                <a:ext uri="{FF2B5EF4-FFF2-40B4-BE49-F238E27FC236}">
                  <a16:creationId xmlns:a16="http://schemas.microsoft.com/office/drawing/2014/main" id="{2C343847-B6AC-B54F-B127-BBE5A72310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1" name="Group 7">
            <a:extLst>
              <a:ext uri="{FF2B5EF4-FFF2-40B4-BE49-F238E27FC236}">
                <a16:creationId xmlns:a16="http://schemas.microsoft.com/office/drawing/2014/main" id="{4880759B-3576-6F46-B93D-9CB82DD78829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17437" name="Line 8">
              <a:extLst>
                <a:ext uri="{FF2B5EF4-FFF2-40B4-BE49-F238E27FC236}">
                  <a16:creationId xmlns:a16="http://schemas.microsoft.com/office/drawing/2014/main" id="{0940E073-9306-8E49-B09D-8D0253E83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9">
              <a:extLst>
                <a:ext uri="{FF2B5EF4-FFF2-40B4-BE49-F238E27FC236}">
                  <a16:creationId xmlns:a16="http://schemas.microsoft.com/office/drawing/2014/main" id="{314C34B0-3BE5-A14B-B23A-5BF3F423CA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Line 10">
              <a:extLst>
                <a:ext uri="{FF2B5EF4-FFF2-40B4-BE49-F238E27FC236}">
                  <a16:creationId xmlns:a16="http://schemas.microsoft.com/office/drawing/2014/main" id="{1004DEA6-0E2F-974F-8585-5DB8155B3D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11">
              <a:extLst>
                <a:ext uri="{FF2B5EF4-FFF2-40B4-BE49-F238E27FC236}">
                  <a16:creationId xmlns:a16="http://schemas.microsoft.com/office/drawing/2014/main" id="{E9C46629-247D-8446-94E6-2D12133627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Text Box 12">
            <a:extLst>
              <a:ext uri="{FF2B5EF4-FFF2-40B4-BE49-F238E27FC236}">
                <a16:creationId xmlns:a16="http://schemas.microsoft.com/office/drawing/2014/main" id="{2D455255-AD30-6D42-9C16-937ACC603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7413" name="Text Box 13">
            <a:extLst>
              <a:ext uri="{FF2B5EF4-FFF2-40B4-BE49-F238E27FC236}">
                <a16:creationId xmlns:a16="http://schemas.microsoft.com/office/drawing/2014/main" id="{DF46EDF4-4687-B34D-B6BE-C0A3AA872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17414" name="Group 14">
            <a:extLst>
              <a:ext uri="{FF2B5EF4-FFF2-40B4-BE49-F238E27FC236}">
                <a16:creationId xmlns:a16="http://schemas.microsoft.com/office/drawing/2014/main" id="{FA63B5FF-AEF2-DC46-8B82-4801CBA7459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7435" name="Line 15">
              <a:extLst>
                <a:ext uri="{FF2B5EF4-FFF2-40B4-BE49-F238E27FC236}">
                  <a16:creationId xmlns:a16="http://schemas.microsoft.com/office/drawing/2014/main" id="{35FBE497-D3F5-B443-82FA-A8499C7256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6" name="Line 16">
              <a:extLst>
                <a:ext uri="{FF2B5EF4-FFF2-40B4-BE49-F238E27FC236}">
                  <a16:creationId xmlns:a16="http://schemas.microsoft.com/office/drawing/2014/main" id="{2C867EE1-A4B1-C042-93F3-8FD315ABA8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Text Box 17">
            <a:extLst>
              <a:ext uri="{FF2B5EF4-FFF2-40B4-BE49-F238E27FC236}">
                <a16:creationId xmlns:a16="http://schemas.microsoft.com/office/drawing/2014/main" id="{B926FEE2-F382-B44A-BC16-37AF1DAE5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6" name="Text Box 18">
            <a:extLst>
              <a:ext uri="{FF2B5EF4-FFF2-40B4-BE49-F238E27FC236}">
                <a16:creationId xmlns:a16="http://schemas.microsoft.com/office/drawing/2014/main" id="{F8AF79EC-2055-CB4A-80E0-7C792CB1D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7" name="Rectangle 19">
            <a:extLst>
              <a:ext uri="{FF2B5EF4-FFF2-40B4-BE49-F238E27FC236}">
                <a16:creationId xmlns:a16="http://schemas.microsoft.com/office/drawing/2014/main" id="{720601B9-7BCC-8144-A2D5-C0810A27E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17418" name="Rectangle 20">
            <a:extLst>
              <a:ext uri="{FF2B5EF4-FFF2-40B4-BE49-F238E27FC236}">
                <a16:creationId xmlns:a16="http://schemas.microsoft.com/office/drawing/2014/main" id="{E1FAEBC7-0A45-4545-BB88-EF31BD4BA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grpSp>
        <p:nvGrpSpPr>
          <p:cNvPr id="17419" name="Group 21">
            <a:extLst>
              <a:ext uri="{FF2B5EF4-FFF2-40B4-BE49-F238E27FC236}">
                <a16:creationId xmlns:a16="http://schemas.microsoft.com/office/drawing/2014/main" id="{A29E806E-642D-DE4F-994A-972D8FB4FE9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7433" name="Line 22">
              <a:extLst>
                <a:ext uri="{FF2B5EF4-FFF2-40B4-BE49-F238E27FC236}">
                  <a16:creationId xmlns:a16="http://schemas.microsoft.com/office/drawing/2014/main" id="{8C37E8B9-A3B0-F74F-95DC-1DA0350CA7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Line 23">
              <a:extLst>
                <a:ext uri="{FF2B5EF4-FFF2-40B4-BE49-F238E27FC236}">
                  <a16:creationId xmlns:a16="http://schemas.microsoft.com/office/drawing/2014/main" id="{D1E0B2DC-E6A9-4D4C-94CB-8775926628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20" name="Group 24">
            <a:extLst>
              <a:ext uri="{FF2B5EF4-FFF2-40B4-BE49-F238E27FC236}">
                <a16:creationId xmlns:a16="http://schemas.microsoft.com/office/drawing/2014/main" id="{EFF40D4E-BBC9-944D-8A2E-2365429EDB5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7431" name="Line 25">
              <a:extLst>
                <a:ext uri="{FF2B5EF4-FFF2-40B4-BE49-F238E27FC236}">
                  <a16:creationId xmlns:a16="http://schemas.microsoft.com/office/drawing/2014/main" id="{14E87E7F-95A5-7241-9534-0B1FA5AC2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Line 26">
              <a:extLst>
                <a:ext uri="{FF2B5EF4-FFF2-40B4-BE49-F238E27FC236}">
                  <a16:creationId xmlns:a16="http://schemas.microsoft.com/office/drawing/2014/main" id="{3044BEC8-AB3C-8841-BCA8-2C97422F7C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1" name="Text Box 27">
            <a:extLst>
              <a:ext uri="{FF2B5EF4-FFF2-40B4-BE49-F238E27FC236}">
                <a16:creationId xmlns:a16="http://schemas.microsoft.com/office/drawing/2014/main" id="{7280A2FC-F72F-D94B-8D48-18F14D8E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2" name="Text Box 28">
            <a:extLst>
              <a:ext uri="{FF2B5EF4-FFF2-40B4-BE49-F238E27FC236}">
                <a16:creationId xmlns:a16="http://schemas.microsoft.com/office/drawing/2014/main" id="{FCD1D900-6CB9-4640-8102-D2FF19AD5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17423" name="Group 29">
            <a:extLst>
              <a:ext uri="{FF2B5EF4-FFF2-40B4-BE49-F238E27FC236}">
                <a16:creationId xmlns:a16="http://schemas.microsoft.com/office/drawing/2014/main" id="{48D286DE-BF20-BA48-8E78-E22A49A361ED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17429" name="Text Box 30">
              <a:extLst>
                <a:ext uri="{FF2B5EF4-FFF2-40B4-BE49-F238E27FC236}">
                  <a16:creationId xmlns:a16="http://schemas.microsoft.com/office/drawing/2014/main" id="{EC48BC6C-A2DD-6347-B81E-2515CAEE2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7430" name="Freeform 31">
              <a:extLst>
                <a:ext uri="{FF2B5EF4-FFF2-40B4-BE49-F238E27FC236}">
                  <a16:creationId xmlns:a16="http://schemas.microsoft.com/office/drawing/2014/main" id="{D4444645-9914-4F4B-A90B-0F797DDC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9 h 288"/>
                <a:gd name="T2" fmla="*/ 823 w 2160"/>
                <a:gd name="T3" fmla="*/ 0 h 288"/>
                <a:gd name="T4" fmla="*/ 1542 w 2160"/>
                <a:gd name="T5" fmla="*/ 19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4" name="Rectangle 32">
            <a:extLst>
              <a:ext uri="{FF2B5EF4-FFF2-40B4-BE49-F238E27FC236}">
                <a16:creationId xmlns:a16="http://schemas.microsoft.com/office/drawing/2014/main" id="{95204985-F663-674A-8DDA-AAF76DAC3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17425" name="Text Box 33">
            <a:extLst>
              <a:ext uri="{FF2B5EF4-FFF2-40B4-BE49-F238E27FC236}">
                <a16:creationId xmlns:a16="http://schemas.microsoft.com/office/drawing/2014/main" id="{F7119E35-6E57-AD4C-B301-135E95B09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6" name="Oval 34">
            <a:extLst>
              <a:ext uri="{FF2B5EF4-FFF2-40B4-BE49-F238E27FC236}">
                <a16:creationId xmlns:a16="http://schemas.microsoft.com/office/drawing/2014/main" id="{7EFD2079-6649-FA41-9165-94EDA3C8E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7" name="Oval 35">
            <a:extLst>
              <a:ext uri="{FF2B5EF4-FFF2-40B4-BE49-F238E27FC236}">
                <a16:creationId xmlns:a16="http://schemas.microsoft.com/office/drawing/2014/main" id="{99F33469-E0EF-834A-A3F9-0794C187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4660" name="Rectangle 36">
            <a:extLst>
              <a:ext uri="{FF2B5EF4-FFF2-40B4-BE49-F238E27FC236}">
                <a16:creationId xmlns:a16="http://schemas.microsoft.com/office/drawing/2014/main" id="{47E76DF3-E12E-8946-9218-0C2A9D7CE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</a:t>
            </a:r>
            <a:r>
              <a:rPr lang="en-US" altLang="en-US" i="1"/>
              <a:t>Interpolate</a:t>
            </a:r>
            <a:r>
              <a:rPr lang="en-US" altLang="en-US"/>
              <a:t> color value from neighbors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nearest neighbor, bilinear, Gaussian, bicubic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Check out </a:t>
            </a:r>
            <a:r>
              <a:rPr lang="en-US" altLang="en-US" sz="1800">
                <a:latin typeface="Courier" pitchFamily="2" charset="0"/>
              </a:rPr>
              <a:t>interp2</a:t>
            </a:r>
            <a:r>
              <a:rPr lang="en-US" altLang="en-US" sz="1800"/>
              <a:t> in Matlab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DC9DF-48D0-A84F-ACA6-E120166E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545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6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0412615-42FE-0343-A113-195BE0A59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vs. inverse warping</a:t>
            </a:r>
          </a:p>
        </p:txBody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3751EBD9-47DE-9144-A4E9-F291F2421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r>
              <a:rPr lang="en-US" altLang="en-US"/>
              <a:t>Q:  which is better?</a:t>
            </a:r>
          </a:p>
          <a:p>
            <a:endParaRPr lang="en-US" altLang="en-US"/>
          </a:p>
          <a:p>
            <a:r>
              <a:rPr lang="en-US" altLang="en-US"/>
              <a:t>A:  usually inverse—eliminates holes</a:t>
            </a:r>
          </a:p>
          <a:p>
            <a:pPr lvl="1"/>
            <a:r>
              <a:rPr lang="en-US" altLang="en-US" sz="1800"/>
              <a:t>however, it requires an invertible warp function—not always possible...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0D4FC-EC29-F844-9BBC-691335CB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8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80D1A9E-B0D7-A14A-80E4-25E6226F2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Morphing = Object Averaging</a:t>
            </a:r>
          </a:p>
        </p:txBody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9410900E-BD51-184F-9F37-4E4A3C300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77724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aim is to find “an average” between two objects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Not an average of two </a:t>
            </a:r>
            <a:r>
              <a:rPr lang="en-US" altLang="en-US" u="sng"/>
              <a:t>images of objects</a:t>
            </a:r>
            <a:r>
              <a:rPr lang="en-US" altLang="en-US"/>
              <a:t>…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…but an image of the </a:t>
            </a:r>
            <a:r>
              <a:rPr lang="en-US" altLang="en-US" u="sng"/>
              <a:t>average object</a:t>
            </a:r>
            <a:r>
              <a:rPr lang="en-US" altLang="en-US"/>
              <a:t>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How can we make a smooth transition in time?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Do a “weighted average” over time t</a:t>
            </a:r>
          </a:p>
          <a:p>
            <a:pPr>
              <a:lnSpc>
                <a:spcPct val="90000"/>
              </a:lnSpc>
            </a:pPr>
            <a:r>
              <a:rPr lang="en-US" altLang="en-US"/>
              <a:t>How do we know what the average object looks like?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We haven’t a clue!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But we can often fake something reasonable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Usually required user/artist input</a:t>
            </a:r>
          </a:p>
        </p:txBody>
      </p:sp>
      <p:pic>
        <p:nvPicPr>
          <p:cNvPr id="19460" name="Picture 4" descr="CatWMorph">
            <a:extLst>
              <a:ext uri="{FF2B5EF4-FFF2-40B4-BE49-F238E27FC236}">
                <a16:creationId xmlns:a16="http://schemas.microsoft.com/office/drawing/2014/main" id="{FBCAB546-2F25-8A46-A6FC-69E7C8A9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r="71613" b="56638"/>
          <a:stretch>
            <a:fillRect/>
          </a:stretch>
        </p:blipFill>
        <p:spPr bwMode="auto">
          <a:xfrm>
            <a:off x="914400" y="1385888"/>
            <a:ext cx="2133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1" name="Picture 5" descr="CatWMorph">
            <a:extLst>
              <a:ext uri="{FF2B5EF4-FFF2-40B4-BE49-F238E27FC236}">
                <a16:creationId xmlns:a16="http://schemas.microsoft.com/office/drawing/2014/main" id="{36392DD9-AD6D-7D4C-8C20-A5D1A18A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1382" r="1747" b="57523"/>
          <a:stretch>
            <a:fillRect/>
          </a:stretch>
        </p:blipFill>
        <p:spPr bwMode="auto">
          <a:xfrm>
            <a:off x="3352800" y="1411288"/>
            <a:ext cx="20685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atWMorph">
            <a:extLst>
              <a:ext uri="{FF2B5EF4-FFF2-40B4-BE49-F238E27FC236}">
                <a16:creationId xmlns:a16="http://schemas.microsoft.com/office/drawing/2014/main" id="{04844DFA-DCD5-B648-BF13-E7E96DC9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t="2655" r="36774" b="56250"/>
          <a:stretch>
            <a:fillRect/>
          </a:stretch>
        </p:blipFill>
        <p:spPr bwMode="auto">
          <a:xfrm>
            <a:off x="5638800" y="1389063"/>
            <a:ext cx="2057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3" name="Picture 7" descr="CatWMorph">
            <a:extLst>
              <a:ext uri="{FF2B5EF4-FFF2-40B4-BE49-F238E27FC236}">
                <a16:creationId xmlns:a16="http://schemas.microsoft.com/office/drawing/2014/main" id="{B3E92F1E-6C5B-594C-B06A-79AEAD568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54037" r="2582" b="4037"/>
          <a:stretch>
            <a:fillRect/>
          </a:stretch>
        </p:blipFill>
        <p:spPr bwMode="auto">
          <a:xfrm>
            <a:off x="3387725" y="1397000"/>
            <a:ext cx="19462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4" name="Picture 8" descr="catwoman">
            <a:extLst>
              <a:ext uri="{FF2B5EF4-FFF2-40B4-BE49-F238E27FC236}">
                <a16:creationId xmlns:a16="http://schemas.microsoft.com/office/drawing/2014/main" id="{2DBD7DD6-E612-3247-ABA6-2865EA7FA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0813"/>
            <a:ext cx="18288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D733C-DD69-B44C-98FA-BC2EA53D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36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3">
            <a:extLst>
              <a:ext uri="{FF2B5EF4-FFF2-40B4-BE49-F238E27FC236}">
                <a16:creationId xmlns:a16="http://schemas.microsoft.com/office/drawing/2014/main" id="{A1FB792E-27A2-5F4A-92C2-6CD2083F4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CA90DFB0-A66C-924A-A5ED-F03EFFE5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7432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</a:p>
        </p:txBody>
      </p:sp>
      <p:sp>
        <p:nvSpPr>
          <p:cNvPr id="20484" name="Oval 5">
            <a:extLst>
              <a:ext uri="{FF2B5EF4-FFF2-40B4-BE49-F238E27FC236}">
                <a16:creationId xmlns:a16="http://schemas.microsoft.com/office/drawing/2014/main" id="{5ADD67B0-5401-A144-8790-248F57D8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5" y="1411288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5" name="Text Box 6">
            <a:extLst>
              <a:ext uri="{FF2B5EF4-FFF2-40B4-BE49-F238E27FC236}">
                <a16:creationId xmlns:a16="http://schemas.microsoft.com/office/drawing/2014/main" id="{4AF80FCA-8D61-CE4B-9B1A-A92AED90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Q</a:t>
            </a:r>
          </a:p>
        </p:txBody>
      </p:sp>
      <p:sp>
        <p:nvSpPr>
          <p:cNvPr id="646151" name="Line 7">
            <a:extLst>
              <a:ext uri="{FF2B5EF4-FFF2-40B4-BE49-F238E27FC236}">
                <a16:creationId xmlns:a16="http://schemas.microsoft.com/office/drawing/2014/main" id="{B4B8717E-4E28-9142-94E8-59ACA12484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447800"/>
            <a:ext cx="2209800" cy="1219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2" name="Text Box 8">
            <a:extLst>
              <a:ext uri="{FF2B5EF4-FFF2-40B4-BE49-F238E27FC236}">
                <a16:creationId xmlns:a16="http://schemas.microsoft.com/office/drawing/2014/main" id="{9EB0059A-D428-FE42-A929-3ABDF452F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0"/>
            <a:ext cx="110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v</a:t>
            </a:r>
            <a:r>
              <a:rPr lang="en-US" altLang="en-US" sz="1800"/>
              <a:t> </a:t>
            </a:r>
            <a:r>
              <a:rPr lang="en-US" altLang="en-US" sz="1800">
                <a:solidFill>
                  <a:schemeClr val="accent2"/>
                </a:solidFill>
              </a:rPr>
              <a:t>= </a:t>
            </a:r>
            <a:r>
              <a:rPr lang="en-US" altLang="en-US" sz="1800" i="1">
                <a:solidFill>
                  <a:schemeClr val="accent2"/>
                </a:solidFill>
              </a:rPr>
              <a:t>Q - P</a:t>
            </a:r>
          </a:p>
        </p:txBody>
      </p:sp>
      <p:sp>
        <p:nvSpPr>
          <p:cNvPr id="646153" name="Oval 9">
            <a:extLst>
              <a:ext uri="{FF2B5EF4-FFF2-40B4-BE49-F238E27FC236}">
                <a16:creationId xmlns:a16="http://schemas.microsoft.com/office/drawing/2014/main" id="{92DD25B3-7277-4D4E-8851-0784AB88D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81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4" name="Line 10">
            <a:extLst>
              <a:ext uri="{FF2B5EF4-FFF2-40B4-BE49-F238E27FC236}">
                <a16:creationId xmlns:a16="http://schemas.microsoft.com/office/drawing/2014/main" id="{2884EC9D-0128-6B4D-8F2C-F86B2A07E0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2133600"/>
            <a:ext cx="7620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5" name="Text Box 11">
            <a:extLst>
              <a:ext uri="{FF2B5EF4-FFF2-40B4-BE49-F238E27FC236}">
                <a16:creationId xmlns:a16="http://schemas.microsoft.com/office/drawing/2014/main" id="{C0B9309F-7754-3E40-AF79-A2A834319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343400"/>
            <a:ext cx="191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+ 0.5v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+ 0.5(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+ 0.5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</p:txBody>
      </p:sp>
      <p:sp>
        <p:nvSpPr>
          <p:cNvPr id="646156" name="Oval 12">
            <a:extLst>
              <a:ext uri="{FF2B5EF4-FFF2-40B4-BE49-F238E27FC236}">
                <a16:creationId xmlns:a16="http://schemas.microsoft.com/office/drawing/2014/main" id="{8855243F-CCBD-874E-BAC8-32324B519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91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7" name="Line 13">
            <a:extLst>
              <a:ext uri="{FF2B5EF4-FFF2-40B4-BE49-F238E27FC236}">
                <a16:creationId xmlns:a16="http://schemas.microsoft.com/office/drawing/2014/main" id="{903FD253-4190-1C49-B3BF-43A907DCF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219200"/>
            <a:ext cx="1524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8" name="Rectangle 14">
            <a:extLst>
              <a:ext uri="{FF2B5EF4-FFF2-40B4-BE49-F238E27FC236}">
                <a16:creationId xmlns:a16="http://schemas.microsoft.com/office/drawing/2014/main" id="{8EB3C328-94B6-EC49-9735-F22208E26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0386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+ 1.5v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+ 1.5(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-0.5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+ 1.5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>
                <a:solidFill>
                  <a:schemeClr val="accent2"/>
                </a:solidFill>
              </a:rPr>
              <a:t>(extrapolation)</a:t>
            </a:r>
          </a:p>
        </p:txBody>
      </p:sp>
      <p:sp>
        <p:nvSpPr>
          <p:cNvPr id="646159" name="Text Box 15">
            <a:extLst>
              <a:ext uri="{FF2B5EF4-FFF2-40B4-BE49-F238E27FC236}">
                <a16:creationId xmlns:a16="http://schemas.microsoft.com/office/drawing/2014/main" id="{4D0FE6B3-A1E5-EF43-B1A2-4660CE049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6800"/>
            <a:ext cx="3200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Linear Interpolation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(Affine Combination):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New point </a:t>
            </a:r>
            <a:r>
              <a:rPr lang="en-US" altLang="en-US" sz="2000" i="1">
                <a:solidFill>
                  <a:schemeClr val="accent2"/>
                </a:solidFill>
              </a:rPr>
              <a:t>aP + bQ,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defined only when a</a:t>
            </a:r>
            <a:r>
              <a:rPr lang="en-US" altLang="en-US" sz="2000" i="1">
                <a:solidFill>
                  <a:schemeClr val="accent2"/>
                </a:solidFill>
              </a:rPr>
              <a:t>+b</a:t>
            </a:r>
            <a:r>
              <a:rPr lang="en-US" altLang="en-US" sz="2000">
                <a:solidFill>
                  <a:schemeClr val="accent2"/>
                </a:solidFill>
              </a:rPr>
              <a:t> = 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So aP+bQ = aP+(1-a)Q</a:t>
            </a:r>
          </a:p>
        </p:txBody>
      </p:sp>
      <p:sp>
        <p:nvSpPr>
          <p:cNvPr id="20495" name="Rectangle 17">
            <a:extLst>
              <a:ext uri="{FF2B5EF4-FFF2-40B4-BE49-F238E27FC236}">
                <a16:creationId xmlns:a16="http://schemas.microsoft.com/office/drawing/2014/main" id="{4CB4F7D9-9496-A640-B6FA-401B2E86D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Averaging Points</a:t>
            </a:r>
          </a:p>
        </p:txBody>
      </p:sp>
      <p:sp>
        <p:nvSpPr>
          <p:cNvPr id="646165" name="Rectangle 21">
            <a:extLst>
              <a:ext uri="{FF2B5EF4-FFF2-40B4-BE49-F238E27FC236}">
                <a16:creationId xmlns:a16="http://schemas.microsoft.com/office/drawing/2014/main" id="{D5CCBCAC-89A8-0247-BC1C-BC0D7F63F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33800" y="5259388"/>
            <a:ext cx="5410200" cy="1598612"/>
          </a:xfrm>
        </p:spPr>
        <p:txBody>
          <a:bodyPr/>
          <a:lstStyle/>
          <a:p>
            <a:r>
              <a:rPr lang="en-US" altLang="en-US"/>
              <a:t>P and Q can be anything:</a:t>
            </a:r>
          </a:p>
          <a:p>
            <a:pPr lvl="1"/>
            <a:r>
              <a:rPr lang="en-US" altLang="en-US"/>
              <a:t>points on a plane (2D) or in space (3D)</a:t>
            </a:r>
          </a:p>
          <a:p>
            <a:pPr lvl="1"/>
            <a:r>
              <a:rPr lang="en-US" altLang="en-US"/>
              <a:t>Colors in RGB or HSV (3D)</a:t>
            </a:r>
          </a:p>
          <a:p>
            <a:pPr lvl="1"/>
            <a:r>
              <a:rPr lang="en-US" altLang="en-US"/>
              <a:t>Whole images (m-by-n D)… etc.</a:t>
            </a:r>
          </a:p>
        </p:txBody>
      </p:sp>
      <p:sp>
        <p:nvSpPr>
          <p:cNvPr id="20497" name="Text Box 18">
            <a:extLst>
              <a:ext uri="{FF2B5EF4-FFF2-40B4-BE49-F238E27FC236}">
                <a16:creationId xmlns:a16="http://schemas.microsoft.com/office/drawing/2014/main" id="{8FF6E7FB-E3B9-064D-A22A-36B926276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901825"/>
            <a:ext cx="2370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What’s the average</a:t>
            </a:r>
          </a:p>
          <a:p>
            <a:pPr>
              <a:spcBef>
                <a:spcPct val="0"/>
              </a:spcBef>
            </a:pPr>
            <a:r>
              <a:rPr lang="en-US" altLang="en-US" sz="2000"/>
              <a:t>of P and Q?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B977F2-396E-934F-B982-5F84D2A8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2" grpId="0"/>
      <p:bldP spid="646153" grpId="0" animBg="1"/>
      <p:bldP spid="646155" grpId="0"/>
      <p:bldP spid="646156" grpId="0" animBg="1"/>
      <p:bldP spid="646158" grpId="0"/>
      <p:bldP spid="646159" grpId="0"/>
      <p:bldP spid="64616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A4387F8-50F8-1647-9A04-29E2F1A1C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#1: Cross-Dissolve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D37458E6-92AF-3944-974B-2785632E1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/>
              <a:t>Interpolate whole images:</a:t>
            </a:r>
          </a:p>
          <a:p>
            <a:r>
              <a:rPr lang="en-US" altLang="en-US"/>
              <a:t>	Image</a:t>
            </a:r>
            <a:r>
              <a:rPr lang="en-US" altLang="en-US" baseline="-25000"/>
              <a:t>halfway</a:t>
            </a:r>
            <a:r>
              <a:rPr lang="en-US" altLang="en-US"/>
              <a:t> = (1-t)*Image</a:t>
            </a:r>
            <a:r>
              <a:rPr lang="en-US" altLang="en-US" baseline="-25000"/>
              <a:t>1</a:t>
            </a:r>
            <a:r>
              <a:rPr lang="en-US" altLang="en-US"/>
              <a:t> + t*image</a:t>
            </a:r>
            <a:r>
              <a:rPr lang="en-US" altLang="en-US" baseline="-25000"/>
              <a:t>2</a:t>
            </a:r>
            <a:endParaRPr lang="en-US" altLang="en-US"/>
          </a:p>
          <a:p>
            <a:r>
              <a:rPr lang="en-US" altLang="en-US"/>
              <a:t>This is called </a:t>
            </a:r>
            <a:r>
              <a:rPr lang="en-US" altLang="en-US" b="1"/>
              <a:t>cross-dissolve</a:t>
            </a:r>
            <a:r>
              <a:rPr lang="en-US" altLang="en-US"/>
              <a:t> in film industry</a:t>
            </a:r>
          </a:p>
          <a:p>
            <a:endParaRPr lang="en-US" altLang="en-US"/>
          </a:p>
          <a:p>
            <a:r>
              <a:rPr lang="en-US" altLang="en-US"/>
              <a:t>But what is the images are not aligned?</a:t>
            </a:r>
          </a:p>
        </p:txBody>
      </p:sp>
      <p:pic>
        <p:nvPicPr>
          <p:cNvPr id="21508" name="Picture 5" descr="ice">
            <a:extLst>
              <a:ext uri="{FF2B5EF4-FFF2-40B4-BE49-F238E27FC236}">
                <a16:creationId xmlns:a16="http://schemas.microsoft.com/office/drawing/2014/main" id="{A6D65CAB-8B11-7E4A-90CD-B438B39E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flood">
            <a:extLst>
              <a:ext uri="{FF2B5EF4-FFF2-40B4-BE49-F238E27FC236}">
                <a16:creationId xmlns:a16="http://schemas.microsoft.com/office/drawing/2014/main" id="{671989D2-68A0-434F-8A1B-D8D12D18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6E793E0B-A5DC-8B4B-BC5E-CB7A1076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33427DBE-C8ED-854D-8B12-7E5CF597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94E35935-3D4A-5E44-A96A-06AD65044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C539D4D1-F4CE-C54F-853E-C737E9145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90A069A8-ADB7-1243-9D33-13DBAFEE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59A34-C4CC-8347-B10B-CDAD5B75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67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88E49E42-679B-264D-AAED-0C2FC4309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Parametric (global) warping</a:t>
            </a:r>
          </a:p>
        </p:txBody>
      </p:sp>
      <p:sp>
        <p:nvSpPr>
          <p:cNvPr id="742414" name="Rectangle 14">
            <a:extLst>
              <a:ext uri="{FF2B5EF4-FFF2-40B4-BE49-F238E27FC236}">
                <a16:creationId xmlns:a16="http://schemas.microsoft.com/office/drawing/2014/main" id="{F4748799-DDF0-FB4F-B160-A0D83F1F75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altLang="en-US"/>
              <a:t>Transformation T is a coordinate-changing machine:</a:t>
            </a:r>
          </a:p>
          <a:p>
            <a:r>
              <a:rPr lang="en-US" altLang="en-US"/>
              <a:t>				p’ = </a:t>
            </a:r>
            <a:r>
              <a:rPr lang="en-US" altLang="en-US" i="1"/>
              <a:t>T</a:t>
            </a:r>
            <a:r>
              <a:rPr lang="en-US" altLang="en-US"/>
              <a:t>(p)</a:t>
            </a:r>
          </a:p>
          <a:p>
            <a:r>
              <a:rPr lang="en-US" altLang="en-US"/>
              <a:t>What does it mean that </a:t>
            </a:r>
            <a:r>
              <a:rPr lang="en-US" altLang="en-US" i="1"/>
              <a:t>T</a:t>
            </a:r>
            <a:r>
              <a:rPr lang="en-US" altLang="en-US"/>
              <a:t> is global?</a:t>
            </a:r>
          </a:p>
          <a:p>
            <a:pPr lvl="1"/>
            <a:r>
              <a:rPr lang="en-US" altLang="en-US"/>
              <a:t>Is the same for any point p</a:t>
            </a:r>
          </a:p>
          <a:p>
            <a:pPr lvl="1"/>
            <a:r>
              <a:rPr lang="en-US" altLang="en-US"/>
              <a:t>can be described by just a few numbers (parameters)</a:t>
            </a:r>
          </a:p>
          <a:p>
            <a:r>
              <a:rPr lang="en-US" altLang="en-US"/>
              <a:t>Let’s represent a </a:t>
            </a:r>
            <a:r>
              <a:rPr lang="en-US" altLang="en-US" u="sng"/>
              <a:t>linear</a:t>
            </a:r>
            <a:r>
              <a:rPr lang="en-US" altLang="en-US"/>
              <a:t> </a:t>
            </a:r>
            <a:r>
              <a:rPr lang="en-US" altLang="en-US" i="1"/>
              <a:t>T</a:t>
            </a:r>
            <a:r>
              <a:rPr lang="en-US" altLang="en-US"/>
              <a:t> as a matrix:</a:t>
            </a:r>
          </a:p>
          <a:p>
            <a:r>
              <a:rPr lang="en-US" altLang="en-US"/>
              <a:t>				  p’ = </a:t>
            </a:r>
            <a:r>
              <a:rPr lang="en-US" altLang="en-US" b="1"/>
              <a:t>M</a:t>
            </a:r>
            <a:r>
              <a:rPr lang="en-US" altLang="en-US"/>
              <a:t>p</a:t>
            </a:r>
          </a:p>
          <a:p>
            <a:endParaRPr lang="en-US" altLang="en-US"/>
          </a:p>
        </p:txBody>
      </p:sp>
      <p:grpSp>
        <p:nvGrpSpPr>
          <p:cNvPr id="6148" name="Group 6">
            <a:extLst>
              <a:ext uri="{FF2B5EF4-FFF2-40B4-BE49-F238E27FC236}">
                <a16:creationId xmlns:a16="http://schemas.microsoft.com/office/drawing/2014/main" id="{D8735381-167B-5946-97A0-E5116217EE3E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6156" name="Text Box 7">
              <a:extLst>
                <a:ext uri="{FF2B5EF4-FFF2-40B4-BE49-F238E27FC236}">
                  <a16:creationId xmlns:a16="http://schemas.microsoft.com/office/drawing/2014/main" id="{681A61BB-043C-B74F-B01B-20DB487EC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57" name="Line 8">
              <a:extLst>
                <a:ext uri="{FF2B5EF4-FFF2-40B4-BE49-F238E27FC236}">
                  <a16:creationId xmlns:a16="http://schemas.microsoft.com/office/drawing/2014/main" id="{C5AE62BA-FF58-D14B-B13B-038FB064B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Line 9">
              <a:extLst>
                <a:ext uri="{FF2B5EF4-FFF2-40B4-BE49-F238E27FC236}">
                  <a16:creationId xmlns:a16="http://schemas.microsoft.com/office/drawing/2014/main" id="{50156C70-27E3-0448-91CF-15B453D95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0" descr="HHHIMG_1166">
            <a:extLst>
              <a:ext uri="{FF2B5EF4-FFF2-40B4-BE49-F238E27FC236}">
                <a16:creationId xmlns:a16="http://schemas.microsoft.com/office/drawing/2014/main" id="{5447857B-F7F2-4543-BE89-47CE09A5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HHHIMG_1166">
            <a:extLst>
              <a:ext uri="{FF2B5EF4-FFF2-40B4-BE49-F238E27FC236}">
                <a16:creationId xmlns:a16="http://schemas.microsoft.com/office/drawing/2014/main" id="{B1BAB321-85B7-4F4E-BE35-B4461637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15">
            <a:extLst>
              <a:ext uri="{FF2B5EF4-FFF2-40B4-BE49-F238E27FC236}">
                <a16:creationId xmlns:a16="http://schemas.microsoft.com/office/drawing/2014/main" id="{36D1D7EE-3E64-6048-9C99-7E982C65B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p</a:t>
            </a:r>
            <a:r>
              <a:rPr lang="en-US" altLang="en-US">
                <a:latin typeface="Times New Roman" panose="02020603050405020304" pitchFamily="18" charset="0"/>
              </a:rPr>
              <a:t> = (x,y)</a:t>
            </a:r>
          </a:p>
        </p:txBody>
      </p:sp>
      <p:sp>
        <p:nvSpPr>
          <p:cNvPr id="6152" name="Text Box 16">
            <a:extLst>
              <a:ext uri="{FF2B5EF4-FFF2-40B4-BE49-F238E27FC236}">
                <a16:creationId xmlns:a16="http://schemas.microsoft.com/office/drawing/2014/main" id="{B952BED9-D752-C244-8159-BE891F4E3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p’</a:t>
            </a:r>
            <a:r>
              <a:rPr lang="en-US" altLang="en-US">
                <a:latin typeface="Times New Roman" panose="02020603050405020304" pitchFamily="18" charset="0"/>
              </a:rPr>
              <a:t> = (x’,y’)</a:t>
            </a:r>
          </a:p>
        </p:txBody>
      </p:sp>
      <p:sp>
        <p:nvSpPr>
          <p:cNvPr id="6153" name="Oval 17">
            <a:extLst>
              <a:ext uri="{FF2B5EF4-FFF2-40B4-BE49-F238E27FC236}">
                <a16:creationId xmlns:a16="http://schemas.microsoft.com/office/drawing/2014/main" id="{4F48B2BF-2945-E244-9556-E463852E63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54" name="Oval 18">
            <a:extLst>
              <a:ext uri="{FF2B5EF4-FFF2-40B4-BE49-F238E27FC236}">
                <a16:creationId xmlns:a16="http://schemas.microsoft.com/office/drawing/2014/main" id="{D3A77E06-F380-2548-91F0-0B1E879B79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742423" name="Object 23">
            <a:extLst>
              <a:ext uri="{FF2B5EF4-FFF2-40B4-BE49-F238E27FC236}">
                <a16:creationId xmlns:a16="http://schemas.microsoft.com/office/drawing/2014/main" id="{6883AD9E-F7AD-8A48-BD7F-61AF717E24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4" imgW="18719800" imgH="10820400" progId="Equation.3">
                  <p:embed/>
                </p:oleObj>
              </mc:Choice>
              <mc:Fallback>
                <p:oleObj name="Equation" r:id="rId4" imgW="18719800" imgH="108204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DAD8B-1827-FA4B-BF16-356018A3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729D0CA-9163-B944-8A7F-4B1E70A09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#2: Align, then cross-disolve</a:t>
            </a:r>
          </a:p>
        </p:txBody>
      </p:sp>
      <p:sp>
        <p:nvSpPr>
          <p:cNvPr id="649219" name="Rectangle 3">
            <a:extLst>
              <a:ext uri="{FF2B5EF4-FFF2-40B4-BE49-F238E27FC236}">
                <a16:creationId xmlns:a16="http://schemas.microsoft.com/office/drawing/2014/main" id="{708B3CCA-8ACB-A84F-941A-6D9A79D83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990600"/>
          </a:xfrm>
        </p:spPr>
        <p:txBody>
          <a:bodyPr/>
          <a:lstStyle/>
          <a:p>
            <a:r>
              <a:rPr lang="en-US" altLang="en-US"/>
              <a:t>Align first, then cross-dissolve</a:t>
            </a:r>
          </a:p>
          <a:p>
            <a:pPr lvl="1"/>
            <a:r>
              <a:rPr lang="en-US" altLang="en-US"/>
              <a:t>Alignment using global warp – picture still valid</a:t>
            </a:r>
          </a:p>
        </p:txBody>
      </p:sp>
      <p:pic>
        <p:nvPicPr>
          <p:cNvPr id="649229" name="Picture 13" descr="IMG_8220">
            <a:extLst>
              <a:ext uri="{FF2B5EF4-FFF2-40B4-BE49-F238E27FC236}">
                <a16:creationId xmlns:a16="http://schemas.microsoft.com/office/drawing/2014/main" id="{2E8AA9A6-58B4-D74C-B964-43A48362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0" name="Picture 14" descr="Picture 018">
            <a:extLst>
              <a:ext uri="{FF2B5EF4-FFF2-40B4-BE49-F238E27FC236}">
                <a16:creationId xmlns:a16="http://schemas.microsoft.com/office/drawing/2014/main" id="{186F03AC-D68A-AD44-9764-217DD606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2" name="Picture 16" descr="wim1">
            <a:extLst>
              <a:ext uri="{FF2B5EF4-FFF2-40B4-BE49-F238E27FC236}">
                <a16:creationId xmlns:a16="http://schemas.microsoft.com/office/drawing/2014/main" id="{B19A2586-F2C8-814B-8D03-BC5A9DF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66825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1" name="Picture 15" descr="blend75">
            <a:extLst>
              <a:ext uri="{FF2B5EF4-FFF2-40B4-BE49-F238E27FC236}">
                <a16:creationId xmlns:a16="http://schemas.microsoft.com/office/drawing/2014/main" id="{633DE910-8717-A44E-9734-C2E959B8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5" name="Picture 19" descr="blend50">
            <a:extLst>
              <a:ext uri="{FF2B5EF4-FFF2-40B4-BE49-F238E27FC236}">
                <a16:creationId xmlns:a16="http://schemas.microsoft.com/office/drawing/2014/main" id="{082B05A7-7D9F-7646-B5CD-FF7B1CDB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4" name="Picture 18" descr="blend25">
            <a:extLst>
              <a:ext uri="{FF2B5EF4-FFF2-40B4-BE49-F238E27FC236}">
                <a16:creationId xmlns:a16="http://schemas.microsoft.com/office/drawing/2014/main" id="{2A6F3FF6-D7EE-4E41-9A55-6ACB193E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3" name="Picture 17" descr="wim2">
            <a:extLst>
              <a:ext uri="{FF2B5EF4-FFF2-40B4-BE49-F238E27FC236}">
                <a16:creationId xmlns:a16="http://schemas.microsoft.com/office/drawing/2014/main" id="{7213D4B0-A11A-D244-A304-40951303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276350"/>
            <a:ext cx="52562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C16A0D-0152-E44D-9E5F-6F4BC70C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89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E866617-7EB7-4047-ABF8-D6E18B4FF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Global warp not always enough!</a:t>
            </a:r>
          </a:p>
        </p:txBody>
      </p:sp>
      <p:sp>
        <p:nvSpPr>
          <p:cNvPr id="650243" name="Rectangle 3">
            <a:extLst>
              <a:ext uri="{FF2B5EF4-FFF2-40B4-BE49-F238E27FC236}">
                <a16:creationId xmlns:a16="http://schemas.microsoft.com/office/drawing/2014/main" id="{2EF32651-BD2A-9249-94BC-E304EA82D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429000"/>
          </a:xfrm>
        </p:spPr>
        <p:txBody>
          <a:bodyPr/>
          <a:lstStyle/>
          <a:p>
            <a:r>
              <a:rPr lang="en-US" altLang="en-US"/>
              <a:t>What to do?</a:t>
            </a:r>
          </a:p>
          <a:p>
            <a:pPr lvl="1"/>
            <a:r>
              <a:rPr lang="en-US" altLang="en-US"/>
              <a:t>Cross-dissolve doesn’t work</a:t>
            </a:r>
          </a:p>
          <a:p>
            <a:pPr lvl="1"/>
            <a:r>
              <a:rPr lang="en-US" altLang="en-US"/>
              <a:t>Global alignment doesn’t work</a:t>
            </a:r>
          </a:p>
          <a:p>
            <a:pPr lvl="2"/>
            <a:r>
              <a:rPr lang="en-US" altLang="en-US"/>
              <a:t>Cannot be done with a global transformation (e.g. affine)</a:t>
            </a:r>
          </a:p>
          <a:p>
            <a:pPr lvl="1"/>
            <a:r>
              <a:rPr lang="en-US" altLang="en-US"/>
              <a:t>Any ideas?</a:t>
            </a:r>
          </a:p>
          <a:p>
            <a:r>
              <a:rPr lang="en-US" altLang="en-US"/>
              <a:t>Feature matching!</a:t>
            </a:r>
          </a:p>
          <a:p>
            <a:pPr lvl="1"/>
            <a:r>
              <a:rPr lang="en-US" altLang="en-US"/>
              <a:t>Nose to nose, tail to tail, etc.</a:t>
            </a:r>
          </a:p>
          <a:p>
            <a:pPr lvl="1"/>
            <a:r>
              <a:rPr lang="en-US" altLang="en-US"/>
              <a:t>This is a local (non-parametric) warp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D814BE0A-85CF-984F-B27D-12646B009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1048" r="6572" b="50000"/>
          <a:stretch>
            <a:fillRect/>
          </a:stretch>
        </p:blipFill>
        <p:spPr bwMode="auto">
          <a:xfrm>
            <a:off x="1447800" y="1066800"/>
            <a:ext cx="579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677AB-25C0-4C4A-B393-C07D21D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22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4268A72-A5DB-0B41-93AF-50EA6B64E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Local (non-parametric) Image Warping </a:t>
            </a:r>
          </a:p>
        </p:txBody>
      </p:sp>
      <p:sp>
        <p:nvSpPr>
          <p:cNvPr id="652291" name="Rectangle 3">
            <a:extLst>
              <a:ext uri="{FF2B5EF4-FFF2-40B4-BE49-F238E27FC236}">
                <a16:creationId xmlns:a16="http://schemas.microsoft.com/office/drawing/2014/main" id="{176EB3EA-E634-4145-B48D-53366D50A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505200"/>
          </a:xfrm>
        </p:spPr>
        <p:txBody>
          <a:bodyPr/>
          <a:lstStyle/>
          <a:p>
            <a:r>
              <a:rPr lang="en-US" altLang="en-US"/>
              <a:t>Need to specify a more detailed warp function</a:t>
            </a:r>
          </a:p>
          <a:p>
            <a:pPr lvl="1"/>
            <a:r>
              <a:rPr lang="en-US" altLang="en-US"/>
              <a:t>Global warps were functions of a few (2,4,8) parameters</a:t>
            </a:r>
          </a:p>
          <a:p>
            <a:pPr lvl="1"/>
            <a:r>
              <a:rPr lang="en-US" altLang="en-US"/>
              <a:t>Non-parametric warps u(x,y) and v(x,y) can be defined independently for every single location x,y!</a:t>
            </a:r>
          </a:p>
          <a:p>
            <a:pPr lvl="1"/>
            <a:r>
              <a:rPr lang="en-US" altLang="en-US"/>
              <a:t>Once we know vector field u,v we can easily warp each pixel (use backward warping with interpolation)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E32D8C35-96BD-5948-94A1-24957C66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1048" r="68286" b="50000"/>
          <a:stretch>
            <a:fillRect/>
          </a:stretch>
        </p:blipFill>
        <p:spPr bwMode="auto">
          <a:xfrm>
            <a:off x="2286000" y="1066800"/>
            <a:ext cx="167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6D516D47-0A17-0C40-9AAF-9998DAAF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0" t="21048" r="6572" b="50000"/>
          <a:stretch>
            <a:fillRect/>
          </a:stretch>
        </p:blipFill>
        <p:spPr bwMode="auto">
          <a:xfrm>
            <a:off x="4419600" y="10668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7D790-C6B1-6541-823C-568D55F5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2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4A60D07-47C8-5346-94AF-D3F9ABF35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 specification -- dense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495B8F2-D95C-0043-9F03-E38B54133E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Define vector field to specify a dense warp</a:t>
            </a:r>
          </a:p>
          <a:p>
            <a:endParaRPr lang="en-US" altLang="en-US"/>
          </a:p>
        </p:txBody>
      </p:sp>
      <p:pic>
        <p:nvPicPr>
          <p:cNvPr id="25604" name="Picture 4" descr="CatWomanWarp">
            <a:extLst>
              <a:ext uri="{FF2B5EF4-FFF2-40B4-BE49-F238E27FC236}">
                <a16:creationId xmlns:a16="http://schemas.microsoft.com/office/drawing/2014/main" id="{F6F1D08C-28E5-D543-8512-7919C3FF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69738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611130-ED3F-FE4E-B2BF-400C3F1B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704453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AEC3E1B-7049-0E4B-A55A-128BE4A0E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 specification - sparse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A43B7D6-80F8-C645-8EF6-739E47D17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/>
              <a:t>How can we specify a sparse warp?</a:t>
            </a:r>
          </a:p>
          <a:p>
            <a:pPr marL="914400" lvl="1" indent="-457200">
              <a:buFontTx/>
              <a:buNone/>
            </a:pPr>
            <a:br>
              <a:rPr lang="en-US" altLang="en-US"/>
            </a:br>
            <a:endParaRPr lang="en-US" altLang="en-US"/>
          </a:p>
        </p:txBody>
      </p:sp>
      <p:pic>
        <p:nvPicPr>
          <p:cNvPr id="27652" name="Picture 4" descr="CatWPoints">
            <a:extLst>
              <a:ext uri="{FF2B5EF4-FFF2-40B4-BE49-F238E27FC236}">
                <a16:creationId xmlns:a16="http://schemas.microsoft.com/office/drawing/2014/main" id="{1E3F39D0-4FC3-F341-94AD-4E66B55E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254375"/>
            <a:ext cx="6481762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3317" name="Text Box 5">
            <a:extLst>
              <a:ext uri="{FF2B5EF4-FFF2-40B4-BE49-F238E27FC236}">
                <a16:creationId xmlns:a16="http://schemas.microsoft.com/office/drawing/2014/main" id="{6B0D147E-BD97-0A42-8F35-22E384B15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9800"/>
            <a:ext cx="6116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How do we go from feature points to pixels?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6A668C-1D4E-2B46-8F66-47AE7092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0610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400F705-A1B5-8444-BD89-5FE7F7266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Triangular Mesh</a:t>
            </a:r>
          </a:p>
        </p:txBody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D21DFD5D-5D03-E040-9E90-4D0658FA35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3581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Input correspondences at key feature points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Define a triangular mesh over the points</a:t>
            </a:r>
          </a:p>
          <a:p>
            <a:pPr marL="838200" lvl="1" indent="-381000"/>
            <a:r>
              <a:rPr lang="en-US" altLang="en-US"/>
              <a:t>Same mesh in both images!</a:t>
            </a:r>
          </a:p>
          <a:p>
            <a:pPr marL="838200" lvl="1" indent="-381000"/>
            <a:r>
              <a:rPr lang="en-US" altLang="en-US"/>
              <a:t>Now we have triangle-to-triangle correspondences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each triangle separately from source to destination</a:t>
            </a:r>
          </a:p>
          <a:p>
            <a:pPr marL="838200" lvl="1" indent="-381000"/>
            <a:r>
              <a:rPr lang="en-US" altLang="en-US"/>
              <a:t>How do we warp a triangle?</a:t>
            </a:r>
          </a:p>
        </p:txBody>
      </p:sp>
      <p:pic>
        <p:nvPicPr>
          <p:cNvPr id="27652" name="Picture 6" descr="https://inst.eecs.berkeley.edu/~cs194-26/fa15/upload/files/proj5/cs194-bc/examples/obilma_triangles.png">
            <a:extLst>
              <a:ext uri="{FF2B5EF4-FFF2-40B4-BE49-F238E27FC236}">
                <a16:creationId xmlns:a16="http://schemas.microsoft.com/office/drawing/2014/main" id="{C1A14780-325E-0A4A-B5E4-8E5BF054F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54102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4A8FA-AD42-3847-9106-9618B618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39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CED87AA-3C6D-F74C-97DF-30705424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5A05215-138A-B447-84E7-6F17CF768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6" name="Picture 2" descr="http://i.giphy.com/xTiTnFzhqiULpTasfK.gif">
            <a:extLst>
              <a:ext uri="{FF2B5EF4-FFF2-40B4-BE49-F238E27FC236}">
                <a16:creationId xmlns:a16="http://schemas.microsoft.com/office/drawing/2014/main" id="{AFD07499-AA77-3546-A32F-12C0EAFAAE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38600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s://inst.eecs.berkeley.edu/~cs194-26/fa15/upload/files/proj5/cs194-bc/examples/obilma_triangles.png">
            <a:extLst>
              <a:ext uri="{FF2B5EF4-FFF2-40B4-BE49-F238E27FC236}">
                <a16:creationId xmlns:a16="http://schemas.microsoft.com/office/drawing/2014/main" id="{98F2B475-6DEA-4F4B-AEAD-0DAE19FC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066800"/>
            <a:ext cx="50228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3">
            <a:extLst>
              <a:ext uri="{FF2B5EF4-FFF2-40B4-BE49-F238E27FC236}">
                <a16:creationId xmlns:a16="http://schemas.microsoft.com/office/drawing/2014/main" id="{F045B42F-5BFC-644A-89EA-39D47DE7F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35725"/>
            <a:ext cx="5300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>
                <a:latin typeface="Times New Roman" panose="02020603050405020304" pitchFamily="18" charset="0"/>
              </a:rPr>
              <a:t>(c) Ian Albuquerque Raymundo da Silva 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08369-9E89-8D4D-A2A8-78E03C49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991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39C1D58-0A3E-9A4D-B8AA-D504FD2E5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triangles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2883" name="Rectangle 3">
                <a:extLst>
                  <a:ext uri="{FF2B5EF4-FFF2-40B4-BE49-F238E27FC236}">
                    <a16:creationId xmlns:a16="http://schemas.microsoft.com/office/drawing/2014/main" id="{7A54EFC9-4D93-AE42-82DA-12C4CAEB911F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5800" y="3352800"/>
                <a:ext cx="8153400" cy="3505200"/>
              </a:xfrm>
            </p:spPr>
            <p:txBody>
              <a:bodyPr/>
              <a:lstStyle/>
              <a:p>
                <a:r>
                  <a:rPr lang="en-US" altLang="en-US" dirty="0"/>
                  <a:t>Given two triangles: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dirty="0"/>
                  <a:t> in 2D (12 numbers) </a:t>
                </a:r>
              </a:p>
              <a:p>
                <a:r>
                  <a:rPr lang="en-US" altLang="en-US" dirty="0"/>
                  <a:t>Need to find transform T to transfer all pixels from one to the other.</a:t>
                </a:r>
              </a:p>
              <a:p>
                <a:r>
                  <a:rPr lang="en-US" altLang="en-US" dirty="0"/>
                  <a:t>What kind of transformation is T?</a:t>
                </a:r>
              </a:p>
              <a:p>
                <a:r>
                  <a:rPr lang="en-US" altLang="en-US" dirty="0"/>
                  <a:t>How can we compute the transformation matrix: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b="0" i="0" dirty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alt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’, 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’)</m:t>
                      </m:r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762883" name="Rectangle 3">
                <a:extLst>
                  <a:ext uri="{FF2B5EF4-FFF2-40B4-BE49-F238E27FC236}">
                    <a16:creationId xmlns:a16="http://schemas.microsoft.com/office/drawing/2014/main" id="{7A54EFC9-4D93-AE42-82DA-12C4CAEB91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5800" y="3352800"/>
                <a:ext cx="8153400" cy="3505200"/>
              </a:xfrm>
              <a:blipFill>
                <a:blip r:embed="rId4"/>
                <a:stretch>
                  <a:fillRect l="-1246" t="-1449" r="-1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0" name="AutoShape 4" descr="Denim">
            <a:extLst>
              <a:ext uri="{FF2B5EF4-FFF2-40B4-BE49-F238E27FC236}">
                <a16:creationId xmlns:a16="http://schemas.microsoft.com/office/drawing/2014/main" id="{61493BDC-1B37-CF42-9CFB-B6D7BB19A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1" name="AutoShape 5">
            <a:extLst>
              <a:ext uri="{FF2B5EF4-FFF2-40B4-BE49-F238E27FC236}">
                <a16:creationId xmlns:a16="http://schemas.microsoft.com/office/drawing/2014/main" id="{CAF5BEF7-406D-C343-A7E8-90EA99A28F5B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4A3C1877-D494-344F-8C48-B3E7EFF0D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3" name="AutoShape 7">
            <a:extLst>
              <a:ext uri="{FF2B5EF4-FFF2-40B4-BE49-F238E27FC236}">
                <a16:creationId xmlns:a16="http://schemas.microsoft.com/office/drawing/2014/main" id="{8059D14B-EEA6-1545-B132-1A099B6B0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3321F77F-9FE5-DB45-809C-76B7E68C5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05" name="Text Box 9">
                <a:extLst>
                  <a:ext uri="{FF2B5EF4-FFF2-40B4-BE49-F238E27FC236}">
                    <a16:creationId xmlns:a16="http://schemas.microsoft.com/office/drawing/2014/main" id="{97E21A9A-1598-3043-B65A-CE3E47FDCA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4250" y="2551113"/>
                <a:ext cx="56688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9705" name="Text Box 9">
                <a:extLst>
                  <a:ext uri="{FF2B5EF4-FFF2-40B4-BE49-F238E27FC236}">
                    <a16:creationId xmlns:a16="http://schemas.microsoft.com/office/drawing/2014/main" id="{97E21A9A-1598-3043-B65A-CE3E47FDC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250" y="2551113"/>
                <a:ext cx="566885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06" name="Text Box 10">
                <a:extLst>
                  <a:ext uri="{FF2B5EF4-FFF2-40B4-BE49-F238E27FC236}">
                    <a16:creationId xmlns:a16="http://schemas.microsoft.com/office/drawing/2014/main" id="{F61A5685-A5B1-CE45-856E-193B95AF08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850" y="950913"/>
                <a:ext cx="5740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9706" name="Text Box 10">
                <a:extLst>
                  <a:ext uri="{FF2B5EF4-FFF2-40B4-BE49-F238E27FC236}">
                    <a16:creationId xmlns:a16="http://schemas.microsoft.com/office/drawing/2014/main" id="{F61A5685-A5B1-CE45-856E-193B95AF0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4850" y="950913"/>
                <a:ext cx="574003" cy="461665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07" name="Text Box 11">
                <a:extLst>
                  <a:ext uri="{FF2B5EF4-FFF2-40B4-BE49-F238E27FC236}">
                    <a16:creationId xmlns:a16="http://schemas.microsoft.com/office/drawing/2014/main" id="{6136377B-105A-5947-944C-62A6DE03E0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7988" y="2551113"/>
                <a:ext cx="5740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9707" name="Text Box 11">
                <a:extLst>
                  <a:ext uri="{FF2B5EF4-FFF2-40B4-BE49-F238E27FC236}">
                    <a16:creationId xmlns:a16="http://schemas.microsoft.com/office/drawing/2014/main" id="{6136377B-105A-5947-944C-62A6DE03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7988" y="2551113"/>
                <a:ext cx="574003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08" name="Text Box 12">
                <a:extLst>
                  <a:ext uri="{FF2B5EF4-FFF2-40B4-BE49-F238E27FC236}">
                    <a16:creationId xmlns:a16="http://schemas.microsoft.com/office/drawing/2014/main" id="{A2265DD9-9324-FC4F-B65D-53D7A33A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7650" y="2590800"/>
                <a:ext cx="56419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9708" name="Text Box 12">
                <a:extLst>
                  <a:ext uri="{FF2B5EF4-FFF2-40B4-BE49-F238E27FC236}">
                    <a16:creationId xmlns:a16="http://schemas.microsoft.com/office/drawing/2014/main" id="{A2265DD9-9324-FC4F-B65D-53D7A33A3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7650" y="2590800"/>
                <a:ext cx="564193" cy="461665"/>
              </a:xfrm>
              <a:prstGeom prst="rect">
                <a:avLst/>
              </a:prstGeom>
              <a:blipFill>
                <a:blip r:embed="rId9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09" name="Text Box 13">
                <a:extLst>
                  <a:ext uri="{FF2B5EF4-FFF2-40B4-BE49-F238E27FC236}">
                    <a16:creationId xmlns:a16="http://schemas.microsoft.com/office/drawing/2014/main" id="{4398B47A-028C-6D4B-BBA1-58FB0D8B6C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96200" y="2246313"/>
                <a:ext cx="57131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9709" name="Text Box 13">
                <a:extLst>
                  <a:ext uri="{FF2B5EF4-FFF2-40B4-BE49-F238E27FC236}">
                    <a16:creationId xmlns:a16="http://schemas.microsoft.com/office/drawing/2014/main" id="{4398B47A-028C-6D4B-BBA1-58FB0D8B6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2246313"/>
                <a:ext cx="571310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10" name="Text Box 14">
                <a:extLst>
                  <a:ext uri="{FF2B5EF4-FFF2-40B4-BE49-F238E27FC236}">
                    <a16:creationId xmlns:a16="http://schemas.microsoft.com/office/drawing/2014/main" id="{103479FE-4EA9-C145-80C1-D0F212D9C2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4600" y="874713"/>
                <a:ext cx="57131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9710" name="Text Box 14">
                <a:extLst>
                  <a:ext uri="{FF2B5EF4-FFF2-40B4-BE49-F238E27FC236}">
                    <a16:creationId xmlns:a16="http://schemas.microsoft.com/office/drawing/2014/main" id="{103479FE-4EA9-C145-80C1-D0F212D9C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600" y="874713"/>
                <a:ext cx="571310" cy="461665"/>
              </a:xfrm>
              <a:prstGeom prst="rect">
                <a:avLst/>
              </a:prstGeom>
              <a:blipFill>
                <a:blip r:embed="rId11"/>
                <a:stretch>
                  <a:fillRect b="-78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11" name="Text Box 15">
            <a:extLst>
              <a:ext uri="{FF2B5EF4-FFF2-40B4-BE49-F238E27FC236}">
                <a16:creationId xmlns:a16="http://schemas.microsoft.com/office/drawing/2014/main" id="{C6CE87CD-4C43-0447-8679-4755574B5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29712" name="Text Box 16">
            <a:extLst>
              <a:ext uri="{FF2B5EF4-FFF2-40B4-BE49-F238E27FC236}">
                <a16:creationId xmlns:a16="http://schemas.microsoft.com/office/drawing/2014/main" id="{100B403F-B518-5746-B12F-43ACEDAC9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132A5226-27EB-3C4C-8021-BECD3634D1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335340"/>
              </p:ext>
            </p:extLst>
          </p:nvPr>
        </p:nvGraphicFramePr>
        <p:xfrm>
          <a:off x="3370438" y="5378409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6" name="Equation" r:id="rId12" imgW="31013400" imgH="16090900" progId="Equation.3">
                  <p:embed/>
                </p:oleObj>
              </mc:Choice>
              <mc:Fallback>
                <p:oleObj name="Equation" r:id="rId12" imgW="31013400" imgH="16090900" progId="Equation.3">
                  <p:embed/>
                  <p:pic>
                    <p:nvPicPr>
                      <p:cNvPr id="762899" name="Object 19">
                        <a:extLst>
                          <a:ext uri="{FF2B5EF4-FFF2-40B4-BE49-F238E27FC236}">
                            <a16:creationId xmlns:a16="http://schemas.microsoft.com/office/drawing/2014/main" id="{132A5226-27EB-3C4C-8021-BECD3634D1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438" y="5378409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0CDB51-FA4E-1442-AE68-B380B66F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6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8F06FAE-C75B-284F-857B-D59E818FF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Triangulations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51ABF0E-E29F-AB46-AD04-1274EBC60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546350"/>
          </a:xfrm>
        </p:spPr>
        <p:txBody>
          <a:bodyPr/>
          <a:lstStyle/>
          <a:p>
            <a:r>
              <a:rPr lang="en-US" altLang="en-US"/>
              <a:t>A </a:t>
            </a:r>
            <a:r>
              <a:rPr lang="en-US" altLang="en-US" i="1"/>
              <a:t>triangulation</a:t>
            </a:r>
            <a:r>
              <a:rPr lang="en-US" altLang="en-US"/>
              <a:t> of set of points in the plane is a </a:t>
            </a:r>
            <a:r>
              <a:rPr lang="en-US" altLang="en-US" i="1"/>
              <a:t>partition</a:t>
            </a:r>
            <a:r>
              <a:rPr lang="en-US" altLang="en-US"/>
              <a:t> of the convex hull to triangles whose vertices are the points, and do not contain other points.</a:t>
            </a:r>
          </a:p>
          <a:p>
            <a:r>
              <a:rPr lang="en-US" altLang="en-US"/>
              <a:t>There are an exponential number of triangulations of a point set.</a:t>
            </a:r>
          </a:p>
        </p:txBody>
      </p:sp>
      <p:grpSp>
        <p:nvGrpSpPr>
          <p:cNvPr id="30724" name="Group 4">
            <a:extLst>
              <a:ext uri="{FF2B5EF4-FFF2-40B4-BE49-F238E27FC236}">
                <a16:creationId xmlns:a16="http://schemas.microsoft.com/office/drawing/2014/main" id="{456A322B-B073-E544-B5A2-C1BE0602073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4038600"/>
            <a:ext cx="6858000" cy="1295400"/>
            <a:chOff x="672" y="2784"/>
            <a:chExt cx="4320" cy="816"/>
          </a:xfrm>
        </p:grpSpPr>
        <p:sp>
          <p:nvSpPr>
            <p:cNvPr id="30725" name="Freeform 5">
              <a:extLst>
                <a:ext uri="{FF2B5EF4-FFF2-40B4-BE49-F238E27FC236}">
                  <a16:creationId xmlns:a16="http://schemas.microsoft.com/office/drawing/2014/main" id="{F83BC89A-8D97-6449-82E4-CC21F6147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832"/>
              <a:ext cx="384" cy="576"/>
            </a:xfrm>
            <a:custGeom>
              <a:avLst/>
              <a:gdLst>
                <a:gd name="T0" fmla="*/ 0 w 384"/>
                <a:gd name="T1" fmla="*/ 0 h 576"/>
                <a:gd name="T2" fmla="*/ 384 w 384"/>
                <a:gd name="T3" fmla="*/ 288 h 576"/>
                <a:gd name="T4" fmla="*/ 384 w 384"/>
                <a:gd name="T5" fmla="*/ 576 h 576"/>
                <a:gd name="T6" fmla="*/ 0 w 384"/>
                <a:gd name="T7" fmla="*/ 0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576"/>
                <a:gd name="T14" fmla="*/ 384 w 384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576">
                  <a:moveTo>
                    <a:pt x="0" y="0"/>
                  </a:moveTo>
                  <a:lnTo>
                    <a:pt x="384" y="288"/>
                  </a:lnTo>
                  <a:lnTo>
                    <a:pt x="384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26" name="Freeform 6">
              <a:extLst>
                <a:ext uri="{FF2B5EF4-FFF2-40B4-BE49-F238E27FC236}">
                  <a16:creationId xmlns:a16="http://schemas.microsoft.com/office/drawing/2014/main" id="{EE6E31C5-4685-8241-8A3B-F765B00BB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312"/>
              <a:ext cx="912" cy="240"/>
            </a:xfrm>
            <a:custGeom>
              <a:avLst/>
              <a:gdLst>
                <a:gd name="T0" fmla="*/ 912 w 912"/>
                <a:gd name="T1" fmla="*/ 96 h 240"/>
                <a:gd name="T2" fmla="*/ 384 w 912"/>
                <a:gd name="T3" fmla="*/ 240 h 240"/>
                <a:gd name="T4" fmla="*/ 0 w 912"/>
                <a:gd name="T5" fmla="*/ 0 h 240"/>
                <a:gd name="T6" fmla="*/ 912 w 912"/>
                <a:gd name="T7" fmla="*/ 9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912" y="96"/>
                  </a:moveTo>
                  <a:lnTo>
                    <a:pt x="384" y="240"/>
                  </a:lnTo>
                  <a:lnTo>
                    <a:pt x="0" y="0"/>
                  </a:lnTo>
                  <a:lnTo>
                    <a:pt x="912" y="96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27" name="Freeform 7">
              <a:extLst>
                <a:ext uri="{FF2B5EF4-FFF2-40B4-BE49-F238E27FC236}">
                  <a16:creationId xmlns:a16="http://schemas.microsoft.com/office/drawing/2014/main" id="{11AE3BBD-6211-DE41-BF67-CE825D25E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976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96 w 432"/>
                <a:gd name="T3" fmla="*/ 0 h 336"/>
                <a:gd name="T4" fmla="*/ 432 w 432"/>
                <a:gd name="T5" fmla="*/ 144 h 336"/>
                <a:gd name="T6" fmla="*/ 0 w 432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lnTo>
                    <a:pt x="96" y="0"/>
                  </a:lnTo>
                  <a:lnTo>
                    <a:pt x="432" y="144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28" name="Freeform 8">
              <a:extLst>
                <a:ext uri="{FF2B5EF4-FFF2-40B4-BE49-F238E27FC236}">
                  <a16:creationId xmlns:a16="http://schemas.microsoft.com/office/drawing/2014/main" id="{D9F1D4A3-3421-D14D-82D4-A18834FB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832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432 w 432"/>
                <a:gd name="T3" fmla="*/ 0 h 288"/>
                <a:gd name="T4" fmla="*/ 336 w 432"/>
                <a:gd name="T5" fmla="*/ 288 h 288"/>
                <a:gd name="T6" fmla="*/ 0 60000 65536"/>
                <a:gd name="T7" fmla="*/ 0 60000 65536"/>
                <a:gd name="T8" fmla="*/ 0 60000 65536"/>
                <a:gd name="T9" fmla="*/ 0 w 432"/>
                <a:gd name="T10" fmla="*/ 0 h 288"/>
                <a:gd name="T11" fmla="*/ 432 w 43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288">
                  <a:moveTo>
                    <a:pt x="0" y="144"/>
                  </a:moveTo>
                  <a:lnTo>
                    <a:pt x="432" y="0"/>
                  </a:lnTo>
                  <a:lnTo>
                    <a:pt x="336" y="288"/>
                  </a:lnTo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29" name="Freeform 9">
              <a:extLst>
                <a:ext uri="{FF2B5EF4-FFF2-40B4-BE49-F238E27FC236}">
                  <a16:creationId xmlns:a16="http://schemas.microsoft.com/office/drawing/2014/main" id="{21EE12D8-BC24-AC4C-97D1-C5C85E592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832"/>
              <a:ext cx="480" cy="576"/>
            </a:xfrm>
            <a:custGeom>
              <a:avLst/>
              <a:gdLst>
                <a:gd name="T0" fmla="*/ 0 w 480"/>
                <a:gd name="T1" fmla="*/ 288 h 576"/>
                <a:gd name="T2" fmla="*/ 96 w 480"/>
                <a:gd name="T3" fmla="*/ 0 h 576"/>
                <a:gd name="T4" fmla="*/ 480 w 480"/>
                <a:gd name="T5" fmla="*/ 576 h 576"/>
                <a:gd name="T6" fmla="*/ 0 w 480"/>
                <a:gd name="T7" fmla="*/ 288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576"/>
                <a:gd name="T14" fmla="*/ 480 w 480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576">
                  <a:moveTo>
                    <a:pt x="0" y="288"/>
                  </a:moveTo>
                  <a:lnTo>
                    <a:pt x="96" y="0"/>
                  </a:lnTo>
                  <a:lnTo>
                    <a:pt x="480" y="57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30" name="Freeform 10">
              <a:extLst>
                <a:ext uri="{FF2B5EF4-FFF2-40B4-BE49-F238E27FC236}">
                  <a16:creationId xmlns:a16="http://schemas.microsoft.com/office/drawing/2014/main" id="{47FBA061-5489-CE4F-A411-A18A5D59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432 w 912"/>
                <a:gd name="T3" fmla="*/ 0 h 288"/>
                <a:gd name="T4" fmla="*/ 912 w 912"/>
                <a:gd name="T5" fmla="*/ 288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432" y="0"/>
                  </a:lnTo>
                  <a:lnTo>
                    <a:pt x="912" y="28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0731" name="Group 11">
              <a:extLst>
                <a:ext uri="{FF2B5EF4-FFF2-40B4-BE49-F238E27FC236}">
                  <a16:creationId xmlns:a16="http://schemas.microsoft.com/office/drawing/2014/main" id="{7413ECC6-6F7D-644E-8096-EE0B643EF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784"/>
              <a:ext cx="1008" cy="816"/>
              <a:chOff x="1344" y="2640"/>
              <a:chExt cx="1008" cy="816"/>
            </a:xfrm>
          </p:grpSpPr>
          <p:sp>
            <p:nvSpPr>
              <p:cNvPr id="30760" name="Oval 12">
                <a:extLst>
                  <a:ext uri="{FF2B5EF4-FFF2-40B4-BE49-F238E27FC236}">
                    <a16:creationId xmlns:a16="http://schemas.microsoft.com/office/drawing/2014/main" id="{028438EA-B67A-A640-93E6-880CF8E3A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61" name="Oval 13">
                <a:extLst>
                  <a:ext uri="{FF2B5EF4-FFF2-40B4-BE49-F238E27FC236}">
                    <a16:creationId xmlns:a16="http://schemas.microsoft.com/office/drawing/2014/main" id="{3AFAEA2B-4AC1-994D-8268-160B1C1C7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62" name="Oval 14">
                <a:extLst>
                  <a:ext uri="{FF2B5EF4-FFF2-40B4-BE49-F238E27FC236}">
                    <a16:creationId xmlns:a16="http://schemas.microsoft.com/office/drawing/2014/main" id="{0A6BC8F2-7869-5D4F-98EE-E6674BDB8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63" name="Oval 15">
                <a:extLst>
                  <a:ext uri="{FF2B5EF4-FFF2-40B4-BE49-F238E27FC236}">
                    <a16:creationId xmlns:a16="http://schemas.microsoft.com/office/drawing/2014/main" id="{B656A3AB-BD82-C94D-9EBE-7A90692DC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64" name="Oval 16">
                <a:extLst>
                  <a:ext uri="{FF2B5EF4-FFF2-40B4-BE49-F238E27FC236}">
                    <a16:creationId xmlns:a16="http://schemas.microsoft.com/office/drawing/2014/main" id="{C9755231-BF12-2E4F-930B-5F45562A0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65" name="Oval 17">
                <a:extLst>
                  <a:ext uri="{FF2B5EF4-FFF2-40B4-BE49-F238E27FC236}">
                    <a16:creationId xmlns:a16="http://schemas.microsoft.com/office/drawing/2014/main" id="{829F6939-5462-D543-9254-15C40E9A8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66" name="Oval 18">
                <a:extLst>
                  <a:ext uri="{FF2B5EF4-FFF2-40B4-BE49-F238E27FC236}">
                    <a16:creationId xmlns:a16="http://schemas.microsoft.com/office/drawing/2014/main" id="{AEC2F9A3-FF81-734B-92B2-FC41C7744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0732" name="Freeform 19">
              <a:extLst>
                <a:ext uri="{FF2B5EF4-FFF2-40B4-BE49-F238E27FC236}">
                  <a16:creationId xmlns:a16="http://schemas.microsoft.com/office/drawing/2014/main" id="{943B8690-986B-7246-A697-4658FD18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76"/>
              <a:ext cx="432" cy="336"/>
            </a:xfrm>
            <a:custGeom>
              <a:avLst/>
              <a:gdLst>
                <a:gd name="T0" fmla="*/ 96 w 432"/>
                <a:gd name="T1" fmla="*/ 0 h 336"/>
                <a:gd name="T2" fmla="*/ 432 w 432"/>
                <a:gd name="T3" fmla="*/ 144 h 336"/>
                <a:gd name="T4" fmla="*/ 0 w 432"/>
                <a:gd name="T5" fmla="*/ 336 h 336"/>
                <a:gd name="T6" fmla="*/ 96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96" y="0"/>
                  </a:moveTo>
                  <a:lnTo>
                    <a:pt x="432" y="144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33" name="Freeform 20">
              <a:extLst>
                <a:ext uri="{FF2B5EF4-FFF2-40B4-BE49-F238E27FC236}">
                  <a16:creationId xmlns:a16="http://schemas.microsoft.com/office/drawing/2014/main" id="{C897C3E6-7BBC-3643-A1AF-A64B6600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120"/>
              <a:ext cx="432" cy="432"/>
            </a:xfrm>
            <a:custGeom>
              <a:avLst/>
              <a:gdLst>
                <a:gd name="T0" fmla="*/ 0 w 432"/>
                <a:gd name="T1" fmla="*/ 192 h 432"/>
                <a:gd name="T2" fmla="*/ 432 w 432"/>
                <a:gd name="T3" fmla="*/ 0 h 432"/>
                <a:gd name="T4" fmla="*/ 384 w 432"/>
                <a:gd name="T5" fmla="*/ 432 h 432"/>
                <a:gd name="T6" fmla="*/ 0 w 432"/>
                <a:gd name="T7" fmla="*/ 19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432"/>
                <a:gd name="T14" fmla="*/ 432 w 43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432">
                  <a:moveTo>
                    <a:pt x="0" y="192"/>
                  </a:moveTo>
                  <a:lnTo>
                    <a:pt x="432" y="0"/>
                  </a:lnTo>
                  <a:lnTo>
                    <a:pt x="384" y="43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34" name="Freeform 21">
              <a:extLst>
                <a:ext uri="{FF2B5EF4-FFF2-40B4-BE49-F238E27FC236}">
                  <a16:creationId xmlns:a16="http://schemas.microsoft.com/office/drawing/2014/main" id="{31E9B723-83A1-E447-91C0-8182AFB7E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120"/>
              <a:ext cx="528" cy="432"/>
            </a:xfrm>
            <a:custGeom>
              <a:avLst/>
              <a:gdLst>
                <a:gd name="T0" fmla="*/ 0 w 528"/>
                <a:gd name="T1" fmla="*/ 432 h 432"/>
                <a:gd name="T2" fmla="*/ 48 w 528"/>
                <a:gd name="T3" fmla="*/ 0 h 432"/>
                <a:gd name="T4" fmla="*/ 528 w 528"/>
                <a:gd name="T5" fmla="*/ 288 h 432"/>
                <a:gd name="T6" fmla="*/ 0 w 528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32"/>
                <a:gd name="T14" fmla="*/ 528 w 5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32">
                  <a:moveTo>
                    <a:pt x="0" y="432"/>
                  </a:moveTo>
                  <a:lnTo>
                    <a:pt x="48" y="0"/>
                  </a:lnTo>
                  <a:lnTo>
                    <a:pt x="528" y="28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35" name="Freeform 22">
              <a:extLst>
                <a:ext uri="{FF2B5EF4-FFF2-40B4-BE49-F238E27FC236}">
                  <a16:creationId xmlns:a16="http://schemas.microsoft.com/office/drawing/2014/main" id="{04169432-F64B-4845-85B6-7F64FB11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120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0 h 288"/>
                <a:gd name="T4" fmla="*/ 480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36" name="Freeform 23">
              <a:extLst>
                <a:ext uri="{FF2B5EF4-FFF2-40B4-BE49-F238E27FC236}">
                  <a16:creationId xmlns:a16="http://schemas.microsoft.com/office/drawing/2014/main" id="{C65EE194-AABF-5F46-B8A8-775270617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2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288 h 288"/>
                <a:gd name="T4" fmla="*/ 96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288"/>
                  </a:lnTo>
                  <a:lnTo>
                    <a:pt x="96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37" name="Freeform 24">
              <a:extLst>
                <a:ext uri="{FF2B5EF4-FFF2-40B4-BE49-F238E27FC236}">
                  <a16:creationId xmlns:a16="http://schemas.microsoft.com/office/drawing/2014/main" id="{6A08BB44-DE18-5F40-9BBF-B379DECDB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832"/>
              <a:ext cx="432" cy="288"/>
            </a:xfrm>
            <a:custGeom>
              <a:avLst/>
              <a:gdLst>
                <a:gd name="T0" fmla="*/ 432 w 432"/>
                <a:gd name="T1" fmla="*/ 0 h 288"/>
                <a:gd name="T2" fmla="*/ 336 w 432"/>
                <a:gd name="T3" fmla="*/ 288 h 288"/>
                <a:gd name="T4" fmla="*/ 0 w 432"/>
                <a:gd name="T5" fmla="*/ 144 h 288"/>
                <a:gd name="T6" fmla="*/ 432 w 432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88"/>
                <a:gd name="T14" fmla="*/ 432 w 43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88">
                  <a:moveTo>
                    <a:pt x="432" y="0"/>
                  </a:moveTo>
                  <a:lnTo>
                    <a:pt x="336" y="288"/>
                  </a:lnTo>
                  <a:lnTo>
                    <a:pt x="0" y="1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0738" name="Group 25">
              <a:extLst>
                <a:ext uri="{FF2B5EF4-FFF2-40B4-BE49-F238E27FC236}">
                  <a16:creationId xmlns:a16="http://schemas.microsoft.com/office/drawing/2014/main" id="{2F8F7005-D667-9A4E-90CD-DF3E4EF74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784"/>
              <a:ext cx="1008" cy="816"/>
              <a:chOff x="1344" y="2640"/>
              <a:chExt cx="1008" cy="816"/>
            </a:xfrm>
          </p:grpSpPr>
          <p:sp>
            <p:nvSpPr>
              <p:cNvPr id="30753" name="Oval 26">
                <a:extLst>
                  <a:ext uri="{FF2B5EF4-FFF2-40B4-BE49-F238E27FC236}">
                    <a16:creationId xmlns:a16="http://schemas.microsoft.com/office/drawing/2014/main" id="{6C16C827-909A-CF47-B549-6A4687AA5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4" name="Oval 27">
                <a:extLst>
                  <a:ext uri="{FF2B5EF4-FFF2-40B4-BE49-F238E27FC236}">
                    <a16:creationId xmlns:a16="http://schemas.microsoft.com/office/drawing/2014/main" id="{09331035-1209-AE46-BE51-8CD8B98A1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5" name="Oval 28">
                <a:extLst>
                  <a:ext uri="{FF2B5EF4-FFF2-40B4-BE49-F238E27FC236}">
                    <a16:creationId xmlns:a16="http://schemas.microsoft.com/office/drawing/2014/main" id="{6353EFC9-E997-594A-A5D3-A203B443D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6" name="Oval 29">
                <a:extLst>
                  <a:ext uri="{FF2B5EF4-FFF2-40B4-BE49-F238E27FC236}">
                    <a16:creationId xmlns:a16="http://schemas.microsoft.com/office/drawing/2014/main" id="{D9939266-9E63-B148-934C-0C371EE0D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7" name="Oval 30">
                <a:extLst>
                  <a:ext uri="{FF2B5EF4-FFF2-40B4-BE49-F238E27FC236}">
                    <a16:creationId xmlns:a16="http://schemas.microsoft.com/office/drawing/2014/main" id="{CE212A9C-EE2E-F64F-8D10-DFD2C291B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8" name="Oval 31">
                <a:extLst>
                  <a:ext uri="{FF2B5EF4-FFF2-40B4-BE49-F238E27FC236}">
                    <a16:creationId xmlns:a16="http://schemas.microsoft.com/office/drawing/2014/main" id="{3BBC9A05-E5FE-044E-A097-1AC580B3F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9" name="Oval 32">
                <a:extLst>
                  <a:ext uri="{FF2B5EF4-FFF2-40B4-BE49-F238E27FC236}">
                    <a16:creationId xmlns:a16="http://schemas.microsoft.com/office/drawing/2014/main" id="{CC70CBD7-A4FB-D74A-8FD7-D8E23D006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0739" name="Freeform 33">
              <a:extLst>
                <a:ext uri="{FF2B5EF4-FFF2-40B4-BE49-F238E27FC236}">
                  <a16:creationId xmlns:a16="http://schemas.microsoft.com/office/drawing/2014/main" id="{680C2287-36EF-CA47-84C6-5D1827E5B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192"/>
            </a:xfrm>
            <a:custGeom>
              <a:avLst/>
              <a:gdLst>
                <a:gd name="T0" fmla="*/ 0 w 912"/>
                <a:gd name="T1" fmla="*/ 192 h 192"/>
                <a:gd name="T2" fmla="*/ 432 w 912"/>
                <a:gd name="T3" fmla="*/ 0 h 192"/>
                <a:gd name="T4" fmla="*/ 912 w 912"/>
                <a:gd name="T5" fmla="*/ 0 h 192"/>
                <a:gd name="T6" fmla="*/ 0 w 91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0" name="Freeform 34">
              <a:extLst>
                <a:ext uri="{FF2B5EF4-FFF2-40B4-BE49-F238E27FC236}">
                  <a16:creationId xmlns:a16="http://schemas.microsoft.com/office/drawing/2014/main" id="{5FEF0C01-D014-8B46-B522-3D84D40CF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912 w 912"/>
                <a:gd name="T3" fmla="*/ 288 h 288"/>
                <a:gd name="T4" fmla="*/ 912 w 912"/>
                <a:gd name="T5" fmla="*/ 0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1" name="Freeform 35">
              <a:extLst>
                <a:ext uri="{FF2B5EF4-FFF2-40B4-BE49-F238E27FC236}">
                  <a16:creationId xmlns:a16="http://schemas.microsoft.com/office/drawing/2014/main" id="{9957B2CF-FBC2-6847-8659-27382ABA4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312"/>
              <a:ext cx="912" cy="240"/>
            </a:xfrm>
            <a:custGeom>
              <a:avLst/>
              <a:gdLst>
                <a:gd name="T0" fmla="*/ 0 w 912"/>
                <a:gd name="T1" fmla="*/ 0 h 240"/>
                <a:gd name="T2" fmla="*/ 912 w 912"/>
                <a:gd name="T3" fmla="*/ 96 h 240"/>
                <a:gd name="T4" fmla="*/ 384 w 912"/>
                <a:gd name="T5" fmla="*/ 240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2" name="Freeform 36">
              <a:extLst>
                <a:ext uri="{FF2B5EF4-FFF2-40B4-BE49-F238E27FC236}">
                  <a16:creationId xmlns:a16="http://schemas.microsoft.com/office/drawing/2014/main" id="{C3423599-DD34-1544-B453-C3C34F212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96 w 528"/>
                <a:gd name="T3" fmla="*/ 144 h 480"/>
                <a:gd name="T4" fmla="*/ 528 w 528"/>
                <a:gd name="T5" fmla="*/ 0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3" name="Freeform 37">
              <a:extLst>
                <a:ext uri="{FF2B5EF4-FFF2-40B4-BE49-F238E27FC236}">
                  <a16:creationId xmlns:a16="http://schemas.microsoft.com/office/drawing/2014/main" id="{306AF28A-B03B-9E42-A59C-0069A9A10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528 w 528"/>
                <a:gd name="T3" fmla="*/ 0 h 480"/>
                <a:gd name="T4" fmla="*/ 432 w 528"/>
                <a:gd name="T5" fmla="*/ 288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4" name="Freeform 38">
              <a:extLst>
                <a:ext uri="{FF2B5EF4-FFF2-40B4-BE49-F238E27FC236}">
                  <a16:creationId xmlns:a16="http://schemas.microsoft.com/office/drawing/2014/main" id="{62D1AD82-7457-2D41-81BF-76DDA0B89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2832"/>
              <a:ext cx="480" cy="288"/>
            </a:xfrm>
            <a:custGeom>
              <a:avLst/>
              <a:gdLst>
                <a:gd name="T0" fmla="*/ 96 w 480"/>
                <a:gd name="T1" fmla="*/ 0 h 288"/>
                <a:gd name="T2" fmla="*/ 0 w 480"/>
                <a:gd name="T3" fmla="*/ 288 h 288"/>
                <a:gd name="T4" fmla="*/ 480 w 480"/>
                <a:gd name="T5" fmla="*/ 288 h 288"/>
                <a:gd name="T6" fmla="*/ 96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0745" name="Group 39">
              <a:extLst>
                <a:ext uri="{FF2B5EF4-FFF2-40B4-BE49-F238E27FC236}">
                  <a16:creationId xmlns:a16="http://schemas.microsoft.com/office/drawing/2014/main" id="{A348B693-69A7-8A42-9264-4C4A643E9E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784"/>
              <a:ext cx="1008" cy="816"/>
              <a:chOff x="1344" y="2640"/>
              <a:chExt cx="1008" cy="816"/>
            </a:xfrm>
          </p:grpSpPr>
          <p:sp>
            <p:nvSpPr>
              <p:cNvPr id="30746" name="Oval 40">
                <a:extLst>
                  <a:ext uri="{FF2B5EF4-FFF2-40B4-BE49-F238E27FC236}">
                    <a16:creationId xmlns:a16="http://schemas.microsoft.com/office/drawing/2014/main" id="{E7D515AF-857E-2C4C-A76A-5068B794E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47" name="Oval 41">
                <a:extLst>
                  <a:ext uri="{FF2B5EF4-FFF2-40B4-BE49-F238E27FC236}">
                    <a16:creationId xmlns:a16="http://schemas.microsoft.com/office/drawing/2014/main" id="{91ACFD0B-1BCC-734E-B7F8-6EA0EE4DF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48" name="Oval 42">
                <a:extLst>
                  <a:ext uri="{FF2B5EF4-FFF2-40B4-BE49-F238E27FC236}">
                    <a16:creationId xmlns:a16="http://schemas.microsoft.com/office/drawing/2014/main" id="{D4F56667-ECBA-2145-A363-C1B66DFD3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49" name="Oval 43">
                <a:extLst>
                  <a:ext uri="{FF2B5EF4-FFF2-40B4-BE49-F238E27FC236}">
                    <a16:creationId xmlns:a16="http://schemas.microsoft.com/office/drawing/2014/main" id="{078EFBD0-C805-674D-AAB1-A2F65075C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0" name="Oval 44">
                <a:extLst>
                  <a:ext uri="{FF2B5EF4-FFF2-40B4-BE49-F238E27FC236}">
                    <a16:creationId xmlns:a16="http://schemas.microsoft.com/office/drawing/2014/main" id="{F5C2C76C-FB01-C54C-B4C7-9F8DDC783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1" name="Oval 45">
                <a:extLst>
                  <a:ext uri="{FF2B5EF4-FFF2-40B4-BE49-F238E27FC236}">
                    <a16:creationId xmlns:a16="http://schemas.microsoft.com/office/drawing/2014/main" id="{9CB465B7-9650-C243-8F1E-C96932B41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52" name="Oval 46">
                <a:extLst>
                  <a:ext uri="{FF2B5EF4-FFF2-40B4-BE49-F238E27FC236}">
                    <a16:creationId xmlns:a16="http://schemas.microsoft.com/office/drawing/2014/main" id="{91DF9356-C93E-B44D-82E5-8EDD3A4DC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CCDA7D-3114-F641-AD37-57F4C1A5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59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4999D25-B6FB-944C-AA21-929AEFF0D5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/>
              <a:t>Full Morphing Procedure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BF1F3E5-6AEF-D44B-8E0B-903928371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3622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</a:pPr>
            <a:r>
              <a:rPr lang="en-US" altLang="en-US"/>
              <a:t>Morphing procedure: 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/>
              <a:t> </a:t>
            </a:r>
            <a:r>
              <a:rPr lang="en-US" altLang="en-US" i="1"/>
              <a:t>for every t,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shape (the “mean dog”</a:t>
            </a:r>
            <a:r>
              <a:rPr lang="en-US" altLang="en-US">
                <a:sym typeface="Wingdings" pitchFamily="2" charset="2"/>
              </a:rPr>
              <a:t></a:t>
            </a:r>
            <a:r>
              <a:rPr lang="en-US" altLang="en-US"/>
              <a:t>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local warping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color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Cross-dissolve the warped images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845DC497-8E93-A24D-BF35-AD79BF4B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5429" b="14952"/>
          <a:stretch>
            <a:fillRect/>
          </a:stretch>
        </p:blipFill>
        <p:spPr bwMode="auto">
          <a:xfrm>
            <a:off x="1676400" y="99060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650EAB-4E11-924A-B7F9-57BA010D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83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1F7B4E3-1AE6-834A-9682-0252936B2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Scaling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03C179D-0BE3-5F46-A903-364D6A8E7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i="1">
                <a:solidFill>
                  <a:srgbClr val="CC3300"/>
                </a:solidFill>
              </a:rPr>
              <a:t>Scaling</a:t>
            </a:r>
            <a:r>
              <a:rPr lang="en-US" alt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altLang="en-US" sz="2000" i="1">
                <a:solidFill>
                  <a:srgbClr val="CC3300"/>
                </a:solidFill>
              </a:rPr>
              <a:t>Uniform scaling</a:t>
            </a:r>
            <a:r>
              <a:rPr lang="en-US" altLang="en-US" sz="2000"/>
              <a:t> means this scalar is the same for all components:</a:t>
            </a:r>
          </a:p>
        </p:txBody>
      </p:sp>
      <p:grpSp>
        <p:nvGrpSpPr>
          <p:cNvPr id="7172" name="Group 4">
            <a:extLst>
              <a:ext uri="{FF2B5EF4-FFF2-40B4-BE49-F238E27FC236}">
                <a16:creationId xmlns:a16="http://schemas.microsoft.com/office/drawing/2014/main" id="{5506584E-9296-734C-AB2E-DCD444BCB1E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7202" name="Line 5">
              <a:extLst>
                <a:ext uri="{FF2B5EF4-FFF2-40B4-BE49-F238E27FC236}">
                  <a16:creationId xmlns:a16="http://schemas.microsoft.com/office/drawing/2014/main" id="{FEFACD6F-347A-BA4E-96D6-47A3679E6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Line 6">
              <a:extLst>
                <a:ext uri="{FF2B5EF4-FFF2-40B4-BE49-F238E27FC236}">
                  <a16:creationId xmlns:a16="http://schemas.microsoft.com/office/drawing/2014/main" id="{800499CC-799C-234D-A12A-171425F5AF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Line 7">
              <a:extLst>
                <a:ext uri="{FF2B5EF4-FFF2-40B4-BE49-F238E27FC236}">
                  <a16:creationId xmlns:a16="http://schemas.microsoft.com/office/drawing/2014/main" id="{C553FA71-69D1-C242-A682-CE5706C8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8">
              <a:extLst>
                <a:ext uri="{FF2B5EF4-FFF2-40B4-BE49-F238E27FC236}">
                  <a16:creationId xmlns:a16="http://schemas.microsoft.com/office/drawing/2014/main" id="{7D907CA0-9C08-5246-85CB-3049ED5F4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9">
              <a:extLst>
                <a:ext uri="{FF2B5EF4-FFF2-40B4-BE49-F238E27FC236}">
                  <a16:creationId xmlns:a16="http://schemas.microsoft.com/office/drawing/2014/main" id="{4A6A99D2-D5B6-4C4E-9020-58828E4E1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Line 10">
              <a:extLst>
                <a:ext uri="{FF2B5EF4-FFF2-40B4-BE49-F238E27FC236}">
                  <a16:creationId xmlns:a16="http://schemas.microsoft.com/office/drawing/2014/main" id="{23E037E2-7BE0-E344-BB6D-159C40BCE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Line 11">
              <a:extLst>
                <a:ext uri="{FF2B5EF4-FFF2-40B4-BE49-F238E27FC236}">
                  <a16:creationId xmlns:a16="http://schemas.microsoft.com/office/drawing/2014/main" id="{B500BE07-8798-7245-8B7C-4DA2B9050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Line 12">
              <a:extLst>
                <a:ext uri="{FF2B5EF4-FFF2-40B4-BE49-F238E27FC236}">
                  <a16:creationId xmlns:a16="http://schemas.microsoft.com/office/drawing/2014/main" id="{EE7734D3-D8B1-5340-B366-E08BDD7389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Line 13">
              <a:extLst>
                <a:ext uri="{FF2B5EF4-FFF2-40B4-BE49-F238E27FC236}">
                  <a16:creationId xmlns:a16="http://schemas.microsoft.com/office/drawing/2014/main" id="{A2D57F8D-7CD5-7F44-A9F7-2057B5EC1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Line 14">
              <a:extLst>
                <a:ext uri="{FF2B5EF4-FFF2-40B4-BE49-F238E27FC236}">
                  <a16:creationId xmlns:a16="http://schemas.microsoft.com/office/drawing/2014/main" id="{D4E342C0-0438-194A-AB49-99DEBE4F5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Line 15">
              <a:extLst>
                <a:ext uri="{FF2B5EF4-FFF2-40B4-BE49-F238E27FC236}">
                  <a16:creationId xmlns:a16="http://schemas.microsoft.com/office/drawing/2014/main" id="{D7CB8B7C-08D3-5448-A5CB-827AAC237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Line 16">
              <a:extLst>
                <a:ext uri="{FF2B5EF4-FFF2-40B4-BE49-F238E27FC236}">
                  <a16:creationId xmlns:a16="http://schemas.microsoft.com/office/drawing/2014/main" id="{38FF17BA-0E43-0F4C-9621-C1AC517AA9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Line 17">
              <a:extLst>
                <a:ext uri="{FF2B5EF4-FFF2-40B4-BE49-F238E27FC236}">
                  <a16:creationId xmlns:a16="http://schemas.microsoft.com/office/drawing/2014/main" id="{D629862A-C610-ED44-95B2-78BADD1ED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Line 18">
              <a:extLst>
                <a:ext uri="{FF2B5EF4-FFF2-40B4-BE49-F238E27FC236}">
                  <a16:creationId xmlns:a16="http://schemas.microsoft.com/office/drawing/2014/main" id="{8372F58E-4077-D44B-A46D-EF353077B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6" name="Line 19">
              <a:extLst>
                <a:ext uri="{FF2B5EF4-FFF2-40B4-BE49-F238E27FC236}">
                  <a16:creationId xmlns:a16="http://schemas.microsoft.com/office/drawing/2014/main" id="{D3808546-3D3C-644F-BC1D-BE934FB5D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Line 20">
              <a:extLst>
                <a:ext uri="{FF2B5EF4-FFF2-40B4-BE49-F238E27FC236}">
                  <a16:creationId xmlns:a16="http://schemas.microsoft.com/office/drawing/2014/main" id="{E453EC55-E282-CF4B-B1A3-E0671F472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8" name="Line 21">
              <a:extLst>
                <a:ext uri="{FF2B5EF4-FFF2-40B4-BE49-F238E27FC236}">
                  <a16:creationId xmlns:a16="http://schemas.microsoft.com/office/drawing/2014/main" id="{4F140267-D11F-CC49-82FF-D1B6D4B08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" name="Line 22">
              <a:extLst>
                <a:ext uri="{FF2B5EF4-FFF2-40B4-BE49-F238E27FC236}">
                  <a16:creationId xmlns:a16="http://schemas.microsoft.com/office/drawing/2014/main" id="{2FCB87F3-EFBB-A848-A1C5-121F6D403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3" name="Group 23">
            <a:extLst>
              <a:ext uri="{FF2B5EF4-FFF2-40B4-BE49-F238E27FC236}">
                <a16:creationId xmlns:a16="http://schemas.microsoft.com/office/drawing/2014/main" id="{3B2A7CC3-5CEA-8B47-89EB-672090AFB330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7199" name="Freeform 24" descr="Horizontal brick">
              <a:extLst>
                <a:ext uri="{FF2B5EF4-FFF2-40B4-BE49-F238E27FC236}">
                  <a16:creationId xmlns:a16="http://schemas.microsoft.com/office/drawing/2014/main" id="{09C1525C-C311-F249-8062-161C7B562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Rectangle 25">
              <a:extLst>
                <a:ext uri="{FF2B5EF4-FFF2-40B4-BE49-F238E27FC236}">
                  <a16:creationId xmlns:a16="http://schemas.microsoft.com/office/drawing/2014/main" id="{6920E5A5-2875-E942-8DF1-C9ACF5EAD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201" name="Freeform 26">
              <a:extLst>
                <a:ext uri="{FF2B5EF4-FFF2-40B4-BE49-F238E27FC236}">
                  <a16:creationId xmlns:a16="http://schemas.microsoft.com/office/drawing/2014/main" id="{B6239299-7CD0-6943-B09A-54BA32FCF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4" name="Group 27">
            <a:extLst>
              <a:ext uri="{FF2B5EF4-FFF2-40B4-BE49-F238E27FC236}">
                <a16:creationId xmlns:a16="http://schemas.microsoft.com/office/drawing/2014/main" id="{4831136E-E24E-2D41-815A-B1667E16331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7181" name="Line 28">
              <a:extLst>
                <a:ext uri="{FF2B5EF4-FFF2-40B4-BE49-F238E27FC236}">
                  <a16:creationId xmlns:a16="http://schemas.microsoft.com/office/drawing/2014/main" id="{503EA3D0-9326-D445-BDF6-31B2858B5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29">
              <a:extLst>
                <a:ext uri="{FF2B5EF4-FFF2-40B4-BE49-F238E27FC236}">
                  <a16:creationId xmlns:a16="http://schemas.microsoft.com/office/drawing/2014/main" id="{95F1DD4F-D8AE-B847-8E99-EB74338FA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30">
              <a:extLst>
                <a:ext uri="{FF2B5EF4-FFF2-40B4-BE49-F238E27FC236}">
                  <a16:creationId xmlns:a16="http://schemas.microsoft.com/office/drawing/2014/main" id="{A1F4E674-2FB1-BE47-8E67-0C0B00A50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Line 31">
              <a:extLst>
                <a:ext uri="{FF2B5EF4-FFF2-40B4-BE49-F238E27FC236}">
                  <a16:creationId xmlns:a16="http://schemas.microsoft.com/office/drawing/2014/main" id="{AC1A8F66-6F83-3B4E-8C9D-A3F0EBCCE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Line 32">
              <a:extLst>
                <a:ext uri="{FF2B5EF4-FFF2-40B4-BE49-F238E27FC236}">
                  <a16:creationId xmlns:a16="http://schemas.microsoft.com/office/drawing/2014/main" id="{7CA0EB69-9B41-FD4B-85CB-A16E1F42D4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Line 33">
              <a:extLst>
                <a:ext uri="{FF2B5EF4-FFF2-40B4-BE49-F238E27FC236}">
                  <a16:creationId xmlns:a16="http://schemas.microsoft.com/office/drawing/2014/main" id="{3AEEA1B9-B6AC-8A4E-AF56-7734A3CF7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Line 34">
              <a:extLst>
                <a:ext uri="{FF2B5EF4-FFF2-40B4-BE49-F238E27FC236}">
                  <a16:creationId xmlns:a16="http://schemas.microsoft.com/office/drawing/2014/main" id="{6DFE169B-74D7-E84F-BAA9-E2439F4BC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35">
              <a:extLst>
                <a:ext uri="{FF2B5EF4-FFF2-40B4-BE49-F238E27FC236}">
                  <a16:creationId xmlns:a16="http://schemas.microsoft.com/office/drawing/2014/main" id="{4D4B142A-F4E9-B240-B533-EA748206A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36">
              <a:extLst>
                <a:ext uri="{FF2B5EF4-FFF2-40B4-BE49-F238E27FC236}">
                  <a16:creationId xmlns:a16="http://schemas.microsoft.com/office/drawing/2014/main" id="{47730150-F8F9-2C49-922A-14F5080C2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Line 37">
              <a:extLst>
                <a:ext uri="{FF2B5EF4-FFF2-40B4-BE49-F238E27FC236}">
                  <a16:creationId xmlns:a16="http://schemas.microsoft.com/office/drawing/2014/main" id="{0B3C04F0-ADF0-B34A-9B0B-F651752C4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38">
              <a:extLst>
                <a:ext uri="{FF2B5EF4-FFF2-40B4-BE49-F238E27FC236}">
                  <a16:creationId xmlns:a16="http://schemas.microsoft.com/office/drawing/2014/main" id="{9224F687-132F-6F4C-B1F0-30BFBADD06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Line 39">
              <a:extLst>
                <a:ext uri="{FF2B5EF4-FFF2-40B4-BE49-F238E27FC236}">
                  <a16:creationId xmlns:a16="http://schemas.microsoft.com/office/drawing/2014/main" id="{8675B10C-EB0B-184D-8FD5-82E2F062F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Line 40">
              <a:extLst>
                <a:ext uri="{FF2B5EF4-FFF2-40B4-BE49-F238E27FC236}">
                  <a16:creationId xmlns:a16="http://schemas.microsoft.com/office/drawing/2014/main" id="{0FB2C9AD-7220-5F4F-82DB-ECE92C462B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Line 41">
              <a:extLst>
                <a:ext uri="{FF2B5EF4-FFF2-40B4-BE49-F238E27FC236}">
                  <a16:creationId xmlns:a16="http://schemas.microsoft.com/office/drawing/2014/main" id="{1C91A8D0-777C-1042-BDBE-A0C39EA40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Line 42">
              <a:extLst>
                <a:ext uri="{FF2B5EF4-FFF2-40B4-BE49-F238E27FC236}">
                  <a16:creationId xmlns:a16="http://schemas.microsoft.com/office/drawing/2014/main" id="{0142FBAE-8988-B049-92D1-C039F6FEF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Line 43">
              <a:extLst>
                <a:ext uri="{FF2B5EF4-FFF2-40B4-BE49-F238E27FC236}">
                  <a16:creationId xmlns:a16="http://schemas.microsoft.com/office/drawing/2014/main" id="{5A54311F-714C-CF4C-A9C2-EB42FC0A2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Line 44">
              <a:extLst>
                <a:ext uri="{FF2B5EF4-FFF2-40B4-BE49-F238E27FC236}">
                  <a16:creationId xmlns:a16="http://schemas.microsoft.com/office/drawing/2014/main" id="{64BA2915-33CC-0D45-8D40-A785C758CF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Line 45">
              <a:extLst>
                <a:ext uri="{FF2B5EF4-FFF2-40B4-BE49-F238E27FC236}">
                  <a16:creationId xmlns:a16="http://schemas.microsoft.com/office/drawing/2014/main" id="{02EEB2CC-9C3E-B54B-8B49-1EB951BC1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5" name="Group 46">
            <a:extLst>
              <a:ext uri="{FF2B5EF4-FFF2-40B4-BE49-F238E27FC236}">
                <a16:creationId xmlns:a16="http://schemas.microsoft.com/office/drawing/2014/main" id="{7495764B-5B18-AA41-897B-8A928E8F01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7178" name="Freeform 47" descr="Horizontal brick">
              <a:extLst>
                <a:ext uri="{FF2B5EF4-FFF2-40B4-BE49-F238E27FC236}">
                  <a16:creationId xmlns:a16="http://schemas.microsoft.com/office/drawing/2014/main" id="{543C1186-8547-5148-83E9-2206972D96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Rectangle 48">
              <a:extLst>
                <a:ext uri="{FF2B5EF4-FFF2-40B4-BE49-F238E27FC236}">
                  <a16:creationId xmlns:a16="http://schemas.microsoft.com/office/drawing/2014/main" id="{A66AA8AF-C3C9-FF4D-8C2F-EE0131A5EF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180" name="Freeform 49">
              <a:extLst>
                <a:ext uri="{FF2B5EF4-FFF2-40B4-BE49-F238E27FC236}">
                  <a16:creationId xmlns:a16="http://schemas.microsoft.com/office/drawing/2014/main" id="{40605A45-07F9-1145-8960-9743428EB0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6" name="AutoShape 50">
            <a:extLst>
              <a:ext uri="{FF2B5EF4-FFF2-40B4-BE49-F238E27FC236}">
                <a16:creationId xmlns:a16="http://schemas.microsoft.com/office/drawing/2014/main" id="{FE8BFE31-E1AD-B044-B151-48AFFCAB8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7" name="Text Box 51">
            <a:extLst>
              <a:ext uri="{FF2B5EF4-FFF2-40B4-BE49-F238E27FC236}">
                <a16:creationId xmlns:a16="http://schemas.microsoft.com/office/drawing/2014/main" id="{3A9B99DF-9C4B-A242-94F4-2A3241CF8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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EF854-425C-7A42-8EE0-7536922A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A7D0275-7600-0B45-BB8E-659657C5C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Create Average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9155" name="Rectangle 3">
                <a:extLst>
                  <a:ext uri="{FF2B5EF4-FFF2-40B4-BE49-F238E27FC236}">
                    <a16:creationId xmlns:a16="http://schemas.microsoft.com/office/drawing/2014/main" id="{0884BC3C-B6B7-A14C-B08A-1B3ED32365E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5800" y="914400"/>
                <a:ext cx="7772400" cy="5943600"/>
              </a:xfrm>
            </p:spPr>
            <p:txBody>
              <a:bodyPr/>
              <a:lstStyle/>
              <a:p>
                <a:r>
                  <a:rPr lang="en-US" altLang="en-US" dirty="0"/>
                  <a:t>How do we create an intermediate warp at time t?</a:t>
                </a:r>
              </a:p>
              <a:p>
                <a:pPr lvl="1"/>
                <a:r>
                  <a:rPr lang="en-US" altLang="en-US" dirty="0"/>
                  <a:t>Assume t = [0,1]</a:t>
                </a:r>
              </a:p>
              <a:p>
                <a:pPr lvl="1"/>
                <a:r>
                  <a:rPr lang="en-US" altLang="en-US" dirty="0"/>
                  <a:t>Simple linear interpolation of each feature pair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altLang="en-US" dirty="0"/>
              </a:p>
              <a:p>
                <a:pPr lvl="2"/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en-US" dirty="0"/>
                  <a:t> for corresponding features p and p’</a:t>
                </a:r>
              </a:p>
            </p:txBody>
          </p:sp>
        </mc:Choice>
        <mc:Fallback xmlns="">
          <p:sp>
            <p:nvSpPr>
              <p:cNvPr id="689155" name="Rectangle 3">
                <a:extLst>
                  <a:ext uri="{FF2B5EF4-FFF2-40B4-BE49-F238E27FC236}">
                    <a16:creationId xmlns:a16="http://schemas.microsoft.com/office/drawing/2014/main" id="{0884BC3C-B6B7-A14C-B08A-1B3ED32365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5800" y="914400"/>
                <a:ext cx="7772400" cy="5943600"/>
              </a:xfrm>
              <a:blipFill>
                <a:blip r:embed="rId2"/>
                <a:stretch>
                  <a:fillRect l="-1305" t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940" name="Picture 6">
            <a:extLst>
              <a:ext uri="{FF2B5EF4-FFF2-40B4-BE49-F238E27FC236}">
                <a16:creationId xmlns:a16="http://schemas.microsoft.com/office/drawing/2014/main" id="{F0E1BC11-5EF5-1645-9ED6-9D1A09B3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8667" r="8858" b="22571"/>
          <a:stretch>
            <a:fillRect/>
          </a:stretch>
        </p:blipFill>
        <p:spPr bwMode="auto">
          <a:xfrm>
            <a:off x="1676400" y="3352800"/>
            <a:ext cx="563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22920-EBCA-8844-BC09-0E329493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924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461FE4E-2778-A847-88D7-51751270B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Create Average Color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6F238FBE-DF86-2D43-B8D1-7924E3B3D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/>
              <a:t>Interpolate whole images:</a:t>
            </a:r>
          </a:p>
          <a:p>
            <a:r>
              <a:rPr lang="en-US" altLang="en-US"/>
              <a:t>	Image</a:t>
            </a:r>
            <a:r>
              <a:rPr lang="en-US" altLang="en-US" baseline="-25000"/>
              <a:t>halfway</a:t>
            </a:r>
            <a:r>
              <a:rPr lang="en-US" altLang="en-US"/>
              <a:t> = (1-t)*Image + t*image’</a:t>
            </a:r>
          </a:p>
          <a:p>
            <a:endParaRPr lang="en-US" altLang="en-US"/>
          </a:p>
          <a:p>
            <a:r>
              <a:rPr lang="en-US" altLang="en-US" b="1"/>
              <a:t>cross-dissolve!</a:t>
            </a:r>
            <a:endParaRPr lang="en-US" altLang="en-US"/>
          </a:p>
          <a:p>
            <a:endParaRPr lang="en-US" altLang="en-US"/>
          </a:p>
        </p:txBody>
      </p:sp>
      <p:pic>
        <p:nvPicPr>
          <p:cNvPr id="40964" name="Picture 5" descr="ice">
            <a:extLst>
              <a:ext uri="{FF2B5EF4-FFF2-40B4-BE49-F238E27FC236}">
                <a16:creationId xmlns:a16="http://schemas.microsoft.com/office/drawing/2014/main" id="{7AD18395-B7E8-B444-A0C3-9CCD8535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flood">
            <a:extLst>
              <a:ext uri="{FF2B5EF4-FFF2-40B4-BE49-F238E27FC236}">
                <a16:creationId xmlns:a16="http://schemas.microsoft.com/office/drawing/2014/main" id="{A8529D22-A3A0-9447-BFA3-8835A34B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BF0FBB7A-7C29-2641-823B-0A3891843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D2D0D25D-B883-DC43-80BC-7E0C6415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F6B70062-8C00-7A49-B795-0B7AE1FB4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E4CA21B6-C134-1642-86EC-C3F02D74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873E43BE-C3FD-5B4D-9126-C8EB6B01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451EF-9F52-BD49-B799-9F0A3E6B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26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0E9EA95-7CC6-0D46-B83E-254EA1B67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Morphing &amp; matting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3674E8E-42FC-454B-8DAD-05F7A73D1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Extract foreground first to avoid artifacts in the background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6A175475-1402-F747-8342-C491B764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0198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>
            <a:extLst>
              <a:ext uri="{FF2B5EF4-FFF2-40B4-BE49-F238E27FC236}">
                <a16:creationId xmlns:a16="http://schemas.microsoft.com/office/drawing/2014/main" id="{791DC332-9643-1E4F-A7C1-E7950C0A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65EA5D-02D9-CC46-88BA-218E5426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4157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667FD72-D57C-E342-8FD8-D77C4F3C0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Amuse-bouche</a:t>
            </a:r>
            <a:endParaRPr lang="ru-RU" altLang="en-US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62E1D8B-2921-FF4C-BBAB-C384DCAD8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358476"/>
            <a:ext cx="7772400" cy="685800"/>
          </a:xfrm>
        </p:spPr>
        <p:txBody>
          <a:bodyPr/>
          <a:lstStyle/>
          <a:p>
            <a:pPr algn="ctr"/>
            <a:r>
              <a:rPr lang="en-US" altLang="en-US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 Scott Johnson</a:t>
            </a:r>
          </a:p>
          <a:p>
            <a:pPr algn="ctr"/>
            <a:r>
              <a:rPr lang="en-US" altLang="en-US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Music: </a:t>
            </a:r>
            <a:r>
              <a:rPr lang="en-US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Bach's Sarabande from Suite for Solo Cello No. 1 in G Major, BWV 1007 performed by Yo-Yo Ma</a:t>
            </a:r>
            <a:endParaRPr lang="ru-RU" altLang="en-US" sz="1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nline Media 1" descr="500 Years of Female Portraits in Western Art">
            <a:hlinkClick r:id="" action="ppaction://media"/>
            <a:extLst>
              <a:ext uri="{FF2B5EF4-FFF2-40B4-BE49-F238E27FC236}">
                <a16:creationId xmlns:a16="http://schemas.microsoft.com/office/drawing/2014/main" id="{36657C1A-0280-E648-BA90-5940BC1C58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7750" y="1066800"/>
            <a:ext cx="7048500" cy="52863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84A4D7-9A3C-784A-8F5A-C562F713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79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A5A0-5CFE-4444-AC46-F34F6384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Least Square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02E9EB-2BCE-6B4B-A883-3063A1F97F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:r>
                  <a:rPr lang="en-US" dirty="0"/>
                  <a:t>What is a good local warping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?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Interpolation: need to satisfy control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buFontTx/>
                  <a:buChar char="-"/>
                </a:pPr>
                <a:r>
                  <a:rPr lang="en-US" dirty="0"/>
                  <a:t>Smoothness: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should be smooth; 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Identity: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should be an identity mapping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02E9EB-2BCE-6B4B-A883-3063A1F97F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05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fferent, vector graphics&#10;&#10;Description automatically generated">
            <a:extLst>
              <a:ext uri="{FF2B5EF4-FFF2-40B4-BE49-F238E27FC236}">
                <a16:creationId xmlns:a16="http://schemas.microsoft.com/office/drawing/2014/main" id="{A83BF2E3-44E9-0C4A-B929-5D583DCBD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81053"/>
            <a:ext cx="3621454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52D7D-0C39-7F41-AE26-2162C046E85C}"/>
              </a:ext>
            </a:extLst>
          </p:cNvPr>
          <p:cNvSpPr txBox="1"/>
          <p:nvPr/>
        </p:nvSpPr>
        <p:spPr>
          <a:xfrm>
            <a:off x="304800" y="1371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E11177-4F49-6144-9C16-F02128536DF4}"/>
                  </a:ext>
                </a:extLst>
              </p:cNvPr>
              <p:cNvSpPr txBox="1"/>
              <p:nvPr/>
            </p:nvSpPr>
            <p:spPr>
              <a:xfrm>
                <a:off x="677617" y="2672503"/>
                <a:ext cx="7083542" cy="2382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Triangulation-based methods: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𝑎𝑟𝑔𝑚𝑖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for 3 vertices in each triangle</a:t>
                </a:r>
              </a:p>
              <a:p>
                <a:pPr algn="ctr"/>
                <a:r>
                  <a:rPr lang="en-US" b="1" dirty="0"/>
                  <a:t>Moving least squares: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𝑎𝑟𝑔𝑚𝑖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for all the control points</a:t>
                </a:r>
              </a:p>
              <a:p>
                <a:pPr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E11177-4F49-6144-9C16-F0212853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17" y="2672503"/>
                <a:ext cx="7083542" cy="2382255"/>
              </a:xfrm>
              <a:prstGeom prst="rect">
                <a:avLst/>
              </a:prstGeom>
              <a:blipFill>
                <a:blip r:embed="rId5"/>
                <a:stretch>
                  <a:fillRect t="-2128" r="-179" b="-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388B1-2FAF-5F4A-87BA-15054EFB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64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130E9-F50F-344F-96EB-6364C6F88F30}"/>
              </a:ext>
            </a:extLst>
          </p:cNvPr>
          <p:cNvSpPr txBox="1"/>
          <p:nvPr/>
        </p:nvSpPr>
        <p:spPr>
          <a:xfrm>
            <a:off x="3807283" y="6581001"/>
            <a:ext cx="5336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Image Deformation Using Moving Least Squares. Schaefer et al. SIGGRAPH 2006</a:t>
            </a:r>
          </a:p>
        </p:txBody>
      </p:sp>
    </p:spTree>
    <p:extLst>
      <p:ext uri="{BB962C8B-B14F-4D97-AF65-F5344CB8AC3E}">
        <p14:creationId xmlns:p14="http://schemas.microsoft.com/office/powerpoint/2010/main" val="37172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A5A0-5CFE-4444-AC46-F34F6384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Least Square</a:t>
            </a:r>
          </a:p>
        </p:txBody>
      </p:sp>
      <p:pic>
        <p:nvPicPr>
          <p:cNvPr id="6" name="Content Placeholder 5" descr="Two horses with saddles&#10;&#10;Description automatically generated with medium confidence">
            <a:extLst>
              <a:ext uri="{FF2B5EF4-FFF2-40B4-BE49-F238E27FC236}">
                <a16:creationId xmlns:a16="http://schemas.microsoft.com/office/drawing/2014/main" id="{503F034A-3CE3-194D-A957-B1CDC0167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358"/>
            <a:ext cx="7772400" cy="479988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9CD8E-0555-E14E-AD4D-BC2B7A86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662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A5A0-5CFE-4444-AC46-F34F6384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Least Square</a:t>
            </a:r>
          </a:p>
        </p:txBody>
      </p:sp>
      <p:pic>
        <p:nvPicPr>
          <p:cNvPr id="5" name="Content Placeholder 4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845BF73A-BE78-F747-A828-83035499D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84297"/>
            <a:ext cx="7772400" cy="451800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D4ADB-1C70-BF4A-BB86-5A61AA5B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552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Programming Project #1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b="1"/>
              <a:t>Prokudin-Gorskii’s Color Photography (1907)</a:t>
            </a:r>
          </a:p>
          <a:p>
            <a:endParaRPr lang="en-US" altLang="en-US" sz="2400"/>
          </a:p>
        </p:txBody>
      </p:sp>
      <p:pic>
        <p:nvPicPr>
          <p:cNvPr id="65540" name="Picture 5" descr="Image of Camera and Cass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2216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" descr="Image of Lantern Proj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24151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9" descr="Three Negatives - Pinkhus Karlinskii. . . Supervisor of Chernigov Floodg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676401"/>
            <a:ext cx="15033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0A4F37-CA25-194E-8D1B-AE990A88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67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D8F6A-7646-084B-BC7B-D88E5F6546FC}"/>
              </a:ext>
            </a:extLst>
          </p:cNvPr>
          <p:cNvSpPr txBox="1"/>
          <p:nvPr/>
        </p:nvSpPr>
        <p:spPr>
          <a:xfrm>
            <a:off x="7232899" y="6581001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Credit: Berkeley CS194-26 </a:t>
            </a:r>
          </a:p>
        </p:txBody>
      </p:sp>
    </p:spTree>
    <p:extLst>
      <p:ext uri="{BB962C8B-B14F-4D97-AF65-F5344CB8AC3E}">
        <p14:creationId xmlns:p14="http://schemas.microsoft.com/office/powerpoint/2010/main" val="4498076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altLang="en-US" dirty="0"/>
              <a:t>Programming Project #1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4759" name="Picture 7" descr="Tease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1468BC-579D-584C-85C1-B5010831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68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D3B49-6395-3F4D-991A-86B9A86508C5}"/>
              </a:ext>
            </a:extLst>
          </p:cNvPr>
          <p:cNvSpPr txBox="1"/>
          <p:nvPr/>
        </p:nvSpPr>
        <p:spPr>
          <a:xfrm>
            <a:off x="7232899" y="6581001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Credit: Berkeley CS194-26 </a:t>
            </a:r>
          </a:p>
        </p:txBody>
      </p:sp>
    </p:spTree>
    <p:extLst>
      <p:ext uri="{BB962C8B-B14F-4D97-AF65-F5344CB8AC3E}">
        <p14:creationId xmlns:p14="http://schemas.microsoft.com/office/powerpoint/2010/main" val="16340728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Programming Project #1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371600"/>
            <a:ext cx="6248400" cy="480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How to compare R,G,B channels?</a:t>
            </a:r>
          </a:p>
          <a:p>
            <a:pPr>
              <a:buFontTx/>
              <a:buChar char="•"/>
            </a:pPr>
            <a:r>
              <a:rPr lang="en-US" altLang="en-US"/>
              <a:t>No right answer</a:t>
            </a:r>
          </a:p>
          <a:p>
            <a:pPr lvl="1"/>
            <a:r>
              <a:rPr lang="en-US" altLang="en-US"/>
              <a:t>Sum of Squared Differences (SSD):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r>
              <a:rPr lang="en-US" altLang="en-US"/>
              <a:t>Normalized Correlation (NCC):</a:t>
            </a:r>
          </a:p>
        </p:txBody>
      </p:sp>
      <p:pic>
        <p:nvPicPr>
          <p:cNvPr id="66564" name="Picture 4" descr="00153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066800"/>
            <a:ext cx="2139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1"/>
            <a:ext cx="58991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267200"/>
            <a:ext cx="6248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A4A097-1265-484B-AEA5-374204A5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69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FE194-C6A9-3940-B1B6-660222C20D15}"/>
              </a:ext>
            </a:extLst>
          </p:cNvPr>
          <p:cNvSpPr txBox="1"/>
          <p:nvPr/>
        </p:nvSpPr>
        <p:spPr>
          <a:xfrm>
            <a:off x="7232899" y="6581001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Credit: Berkeley CS194-26 </a:t>
            </a:r>
          </a:p>
        </p:txBody>
      </p:sp>
    </p:spTree>
    <p:extLst>
      <p:ext uri="{BB962C8B-B14F-4D97-AF65-F5344CB8AC3E}">
        <p14:creationId xmlns:p14="http://schemas.microsoft.com/office/powerpoint/2010/main" val="361172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99D11D7-C811-6347-A27D-638C033AD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i="1">
                <a:solidFill>
                  <a:srgbClr val="CC3300"/>
                </a:solidFill>
              </a:rPr>
              <a:t>Non-uniform scaling</a:t>
            </a:r>
            <a:r>
              <a:rPr lang="en-US" altLang="en-US" sz="200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BDD498F-3172-974F-9AD9-D4A11D1C1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Scaling</a:t>
            </a:r>
          </a:p>
        </p:txBody>
      </p:sp>
      <p:grpSp>
        <p:nvGrpSpPr>
          <p:cNvPr id="8196" name="Group 4">
            <a:extLst>
              <a:ext uri="{FF2B5EF4-FFF2-40B4-BE49-F238E27FC236}">
                <a16:creationId xmlns:a16="http://schemas.microsoft.com/office/drawing/2014/main" id="{647713D8-86B1-A941-8F18-D31F4D7872E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8197" name="Group 5">
              <a:extLst>
                <a:ext uri="{FF2B5EF4-FFF2-40B4-BE49-F238E27FC236}">
                  <a16:creationId xmlns:a16="http://schemas.microsoft.com/office/drawing/2014/main" id="{F8508531-5097-964F-9ECC-E39B318CBC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8227" name="Line 6">
                <a:extLst>
                  <a:ext uri="{FF2B5EF4-FFF2-40B4-BE49-F238E27FC236}">
                    <a16:creationId xmlns:a16="http://schemas.microsoft.com/office/drawing/2014/main" id="{DFE8B5FC-4006-ED4E-A56B-752E4461E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8" name="Line 7">
                <a:extLst>
                  <a:ext uri="{FF2B5EF4-FFF2-40B4-BE49-F238E27FC236}">
                    <a16:creationId xmlns:a16="http://schemas.microsoft.com/office/drawing/2014/main" id="{C45173E0-93EB-154B-BC6D-59816CA43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9" name="Line 8">
                <a:extLst>
                  <a:ext uri="{FF2B5EF4-FFF2-40B4-BE49-F238E27FC236}">
                    <a16:creationId xmlns:a16="http://schemas.microsoft.com/office/drawing/2014/main" id="{BE65368B-1138-1B4F-92CD-7EA5488AC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0" name="Line 9">
                <a:extLst>
                  <a:ext uri="{FF2B5EF4-FFF2-40B4-BE49-F238E27FC236}">
                    <a16:creationId xmlns:a16="http://schemas.microsoft.com/office/drawing/2014/main" id="{D71C15A3-3CAF-AF48-95F1-49F761167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1" name="Line 10">
                <a:extLst>
                  <a:ext uri="{FF2B5EF4-FFF2-40B4-BE49-F238E27FC236}">
                    <a16:creationId xmlns:a16="http://schemas.microsoft.com/office/drawing/2014/main" id="{B2A9BA21-903F-EA4D-BAD5-2CAD2482A1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2" name="Line 11">
                <a:extLst>
                  <a:ext uri="{FF2B5EF4-FFF2-40B4-BE49-F238E27FC236}">
                    <a16:creationId xmlns:a16="http://schemas.microsoft.com/office/drawing/2014/main" id="{C5D7450F-F7DB-E543-A8D4-B8B53A248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3" name="Line 12">
                <a:extLst>
                  <a:ext uri="{FF2B5EF4-FFF2-40B4-BE49-F238E27FC236}">
                    <a16:creationId xmlns:a16="http://schemas.microsoft.com/office/drawing/2014/main" id="{ED04E591-B036-894B-BBBF-FFCDB2D0A8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4" name="Line 13">
                <a:extLst>
                  <a:ext uri="{FF2B5EF4-FFF2-40B4-BE49-F238E27FC236}">
                    <a16:creationId xmlns:a16="http://schemas.microsoft.com/office/drawing/2014/main" id="{051E235F-9EDE-4448-8D50-71547FA90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5" name="Line 14">
                <a:extLst>
                  <a:ext uri="{FF2B5EF4-FFF2-40B4-BE49-F238E27FC236}">
                    <a16:creationId xmlns:a16="http://schemas.microsoft.com/office/drawing/2014/main" id="{5BF5BDD2-4082-7943-943B-34F5A607F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6" name="Line 15">
                <a:extLst>
                  <a:ext uri="{FF2B5EF4-FFF2-40B4-BE49-F238E27FC236}">
                    <a16:creationId xmlns:a16="http://schemas.microsoft.com/office/drawing/2014/main" id="{DA5E4789-4FC4-6741-95B5-443F973B4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7" name="Line 16">
                <a:extLst>
                  <a:ext uri="{FF2B5EF4-FFF2-40B4-BE49-F238E27FC236}">
                    <a16:creationId xmlns:a16="http://schemas.microsoft.com/office/drawing/2014/main" id="{0D6D0CF2-8932-AC4C-AB8B-4B12F0A3E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8" name="Line 17">
                <a:extLst>
                  <a:ext uri="{FF2B5EF4-FFF2-40B4-BE49-F238E27FC236}">
                    <a16:creationId xmlns:a16="http://schemas.microsoft.com/office/drawing/2014/main" id="{C901DECB-65E4-EF47-931C-163F2B735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9" name="Line 18">
                <a:extLst>
                  <a:ext uri="{FF2B5EF4-FFF2-40B4-BE49-F238E27FC236}">
                    <a16:creationId xmlns:a16="http://schemas.microsoft.com/office/drawing/2014/main" id="{6CDF98D1-9C9B-4740-9328-0E98210A0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Line 19">
                <a:extLst>
                  <a:ext uri="{FF2B5EF4-FFF2-40B4-BE49-F238E27FC236}">
                    <a16:creationId xmlns:a16="http://schemas.microsoft.com/office/drawing/2014/main" id="{F5FB7341-1180-8848-A2C3-AD48DAED7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1" name="Line 20">
                <a:extLst>
                  <a:ext uri="{FF2B5EF4-FFF2-40B4-BE49-F238E27FC236}">
                    <a16:creationId xmlns:a16="http://schemas.microsoft.com/office/drawing/2014/main" id="{9E08695E-0DC8-B94A-98A5-30723ADC0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2" name="Line 21">
                <a:extLst>
                  <a:ext uri="{FF2B5EF4-FFF2-40B4-BE49-F238E27FC236}">
                    <a16:creationId xmlns:a16="http://schemas.microsoft.com/office/drawing/2014/main" id="{8941D73A-1476-8B45-9408-B56E89D1A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3" name="Line 22">
                <a:extLst>
                  <a:ext uri="{FF2B5EF4-FFF2-40B4-BE49-F238E27FC236}">
                    <a16:creationId xmlns:a16="http://schemas.microsoft.com/office/drawing/2014/main" id="{44F11B77-D510-A747-987C-07245036F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4" name="Line 23">
                <a:extLst>
                  <a:ext uri="{FF2B5EF4-FFF2-40B4-BE49-F238E27FC236}">
                    <a16:creationId xmlns:a16="http://schemas.microsoft.com/office/drawing/2014/main" id="{F5BDF002-9555-B041-966B-8D95EF45F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98" name="Group 24">
              <a:extLst>
                <a:ext uri="{FF2B5EF4-FFF2-40B4-BE49-F238E27FC236}">
                  <a16:creationId xmlns:a16="http://schemas.microsoft.com/office/drawing/2014/main" id="{BD97222F-0287-4F4B-9C56-00BD5F9BA4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8224" name="Freeform 25" descr="Horizontal brick">
                <a:extLst>
                  <a:ext uri="{FF2B5EF4-FFF2-40B4-BE49-F238E27FC236}">
                    <a16:creationId xmlns:a16="http://schemas.microsoft.com/office/drawing/2014/main" id="{A66C217E-BB69-B64F-B4AB-C6F0CDD9D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5" name="Rectangle 26">
                <a:extLst>
                  <a:ext uri="{FF2B5EF4-FFF2-40B4-BE49-F238E27FC236}">
                    <a16:creationId xmlns:a16="http://schemas.microsoft.com/office/drawing/2014/main" id="{448CBCF7-F660-FF41-8344-2843E7FE8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26" name="Freeform 27">
                <a:extLst>
                  <a:ext uri="{FF2B5EF4-FFF2-40B4-BE49-F238E27FC236}">
                    <a16:creationId xmlns:a16="http://schemas.microsoft.com/office/drawing/2014/main" id="{C1F0BCDA-3C4C-6E45-A6F3-9E942FB39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99" name="Group 28">
              <a:extLst>
                <a:ext uri="{FF2B5EF4-FFF2-40B4-BE49-F238E27FC236}">
                  <a16:creationId xmlns:a16="http://schemas.microsoft.com/office/drawing/2014/main" id="{C134EDD9-20E9-8A4F-BB22-23DD0B364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8206" name="Line 29">
                <a:extLst>
                  <a:ext uri="{FF2B5EF4-FFF2-40B4-BE49-F238E27FC236}">
                    <a16:creationId xmlns:a16="http://schemas.microsoft.com/office/drawing/2014/main" id="{766B7C28-9DE4-5041-8972-1983E9C8E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7" name="Line 30">
                <a:extLst>
                  <a:ext uri="{FF2B5EF4-FFF2-40B4-BE49-F238E27FC236}">
                    <a16:creationId xmlns:a16="http://schemas.microsoft.com/office/drawing/2014/main" id="{1CBC65A9-0C4A-5144-8F7C-01729231AC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8" name="Line 31">
                <a:extLst>
                  <a:ext uri="{FF2B5EF4-FFF2-40B4-BE49-F238E27FC236}">
                    <a16:creationId xmlns:a16="http://schemas.microsoft.com/office/drawing/2014/main" id="{120C83EB-B6E0-3446-92AD-DDCA9351F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9" name="Line 32">
                <a:extLst>
                  <a:ext uri="{FF2B5EF4-FFF2-40B4-BE49-F238E27FC236}">
                    <a16:creationId xmlns:a16="http://schemas.microsoft.com/office/drawing/2014/main" id="{1FF1E2B1-6671-2E49-A4C9-4C5D92F9A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0" name="Line 33">
                <a:extLst>
                  <a:ext uri="{FF2B5EF4-FFF2-40B4-BE49-F238E27FC236}">
                    <a16:creationId xmlns:a16="http://schemas.microsoft.com/office/drawing/2014/main" id="{2C39A29B-E641-024E-96A2-B9150D1A7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1" name="Line 34">
                <a:extLst>
                  <a:ext uri="{FF2B5EF4-FFF2-40B4-BE49-F238E27FC236}">
                    <a16:creationId xmlns:a16="http://schemas.microsoft.com/office/drawing/2014/main" id="{126AB776-5967-3B4E-9B29-C15279E2E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2" name="Line 35">
                <a:extLst>
                  <a:ext uri="{FF2B5EF4-FFF2-40B4-BE49-F238E27FC236}">
                    <a16:creationId xmlns:a16="http://schemas.microsoft.com/office/drawing/2014/main" id="{B9640AAD-8B4E-5744-B69C-17202A835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3" name="Line 36">
                <a:extLst>
                  <a:ext uri="{FF2B5EF4-FFF2-40B4-BE49-F238E27FC236}">
                    <a16:creationId xmlns:a16="http://schemas.microsoft.com/office/drawing/2014/main" id="{6FEC431E-7982-AD46-A0FF-CE5994D3D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4" name="Line 37">
                <a:extLst>
                  <a:ext uri="{FF2B5EF4-FFF2-40B4-BE49-F238E27FC236}">
                    <a16:creationId xmlns:a16="http://schemas.microsoft.com/office/drawing/2014/main" id="{834A1B60-52D2-644A-904C-6BCE3CCC45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5" name="Line 38">
                <a:extLst>
                  <a:ext uri="{FF2B5EF4-FFF2-40B4-BE49-F238E27FC236}">
                    <a16:creationId xmlns:a16="http://schemas.microsoft.com/office/drawing/2014/main" id="{42939AA9-755B-F84D-9652-173730E37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6" name="Line 39">
                <a:extLst>
                  <a:ext uri="{FF2B5EF4-FFF2-40B4-BE49-F238E27FC236}">
                    <a16:creationId xmlns:a16="http://schemas.microsoft.com/office/drawing/2014/main" id="{146AE990-C44E-F94A-9EA3-ACF582B86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7" name="Line 40">
                <a:extLst>
                  <a:ext uri="{FF2B5EF4-FFF2-40B4-BE49-F238E27FC236}">
                    <a16:creationId xmlns:a16="http://schemas.microsoft.com/office/drawing/2014/main" id="{AD120DB9-31B1-0D42-A087-671D12879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8" name="Line 41">
                <a:extLst>
                  <a:ext uri="{FF2B5EF4-FFF2-40B4-BE49-F238E27FC236}">
                    <a16:creationId xmlns:a16="http://schemas.microsoft.com/office/drawing/2014/main" id="{28C70692-A785-EF46-BEEB-BE1DA4046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9" name="Line 42">
                <a:extLst>
                  <a:ext uri="{FF2B5EF4-FFF2-40B4-BE49-F238E27FC236}">
                    <a16:creationId xmlns:a16="http://schemas.microsoft.com/office/drawing/2014/main" id="{77C283BF-4296-4241-A924-DF870D9A4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0" name="Line 43">
                <a:extLst>
                  <a:ext uri="{FF2B5EF4-FFF2-40B4-BE49-F238E27FC236}">
                    <a16:creationId xmlns:a16="http://schemas.microsoft.com/office/drawing/2014/main" id="{AA7F68D8-0D85-8B4B-AC3D-1B2A5989C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1" name="Line 44">
                <a:extLst>
                  <a:ext uri="{FF2B5EF4-FFF2-40B4-BE49-F238E27FC236}">
                    <a16:creationId xmlns:a16="http://schemas.microsoft.com/office/drawing/2014/main" id="{2A5C3B07-DE73-1343-A3FB-63094A6B3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2" name="Line 45">
                <a:extLst>
                  <a:ext uri="{FF2B5EF4-FFF2-40B4-BE49-F238E27FC236}">
                    <a16:creationId xmlns:a16="http://schemas.microsoft.com/office/drawing/2014/main" id="{1ABF96DA-C5EC-1648-9EFE-2CE8B3ACE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" name="Line 46">
                <a:extLst>
                  <a:ext uri="{FF2B5EF4-FFF2-40B4-BE49-F238E27FC236}">
                    <a16:creationId xmlns:a16="http://schemas.microsoft.com/office/drawing/2014/main" id="{BC784BEE-1662-E744-9209-249569668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0" name="Group 47">
              <a:extLst>
                <a:ext uri="{FF2B5EF4-FFF2-40B4-BE49-F238E27FC236}">
                  <a16:creationId xmlns:a16="http://schemas.microsoft.com/office/drawing/2014/main" id="{449DD4D7-B897-7A46-929A-49166A7FA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8203" name="Freeform 48" descr="Horizontal brick">
                <a:extLst>
                  <a:ext uri="{FF2B5EF4-FFF2-40B4-BE49-F238E27FC236}">
                    <a16:creationId xmlns:a16="http://schemas.microsoft.com/office/drawing/2014/main" id="{C6047B7D-8DD1-4E48-AD9E-7A9F31BDA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" name="Rectangle 49">
                <a:extLst>
                  <a:ext uri="{FF2B5EF4-FFF2-40B4-BE49-F238E27FC236}">
                    <a16:creationId xmlns:a16="http://schemas.microsoft.com/office/drawing/2014/main" id="{F0144A20-776D-F14D-AEBC-8BB31B876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05" name="Freeform 50">
                <a:extLst>
                  <a:ext uri="{FF2B5EF4-FFF2-40B4-BE49-F238E27FC236}">
                    <a16:creationId xmlns:a16="http://schemas.microsoft.com/office/drawing/2014/main" id="{9C863800-A284-624B-AD0B-3BDC77E2E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01" name="AutoShape 51">
              <a:extLst>
                <a:ext uri="{FF2B5EF4-FFF2-40B4-BE49-F238E27FC236}">
                  <a16:creationId xmlns:a16="http://schemas.microsoft.com/office/drawing/2014/main" id="{F425BD49-AB2D-064E-A8FE-91DBF8561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i="1">
                <a:solidFill>
                  <a:srgbClr val="FFFF00"/>
                </a:solidFill>
              </a:endParaRPr>
            </a:p>
          </p:txBody>
        </p:sp>
        <p:sp>
          <p:nvSpPr>
            <p:cNvPr id="8202" name="Text Box 52">
              <a:extLst>
                <a:ext uri="{FF2B5EF4-FFF2-40B4-BE49-F238E27FC236}">
                  <a16:creationId xmlns:a16="http://schemas.microsoft.com/office/drawing/2014/main" id="{929F3963-CBB1-9D42-819B-BF0364C73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  <a:sym typeface="Symbol" pitchFamily="2" charset="2"/>
                </a:rPr>
                <a:t>X  </a:t>
              </a:r>
              <a:r>
                <a:rPr lang="en-US" altLang="en-US">
                  <a:latin typeface="Times New Roman" panose="02020603050405020304" pitchFamily="18" charset="0"/>
                </a:rPr>
                <a:t>2,</a:t>
              </a:r>
              <a:br>
                <a:rPr lang="en-US" altLang="en-US">
                  <a:latin typeface="Times New Roman" panose="02020603050405020304" pitchFamily="18" charset="0"/>
                </a:rPr>
              </a:br>
              <a:r>
                <a:rPr lang="en-US" altLang="en-US">
                  <a:latin typeface="Times New Roman" panose="02020603050405020304" pitchFamily="18" charset="0"/>
                </a:rPr>
                <a:t>Y </a:t>
              </a:r>
              <a:r>
                <a:rPr lang="en-US" altLang="en-US">
                  <a:latin typeface="Times New Roman" panose="02020603050405020304" pitchFamily="18" charset="0"/>
                  <a:sym typeface="Symbol" pitchFamily="2" charset="2"/>
                </a:rPr>
                <a:t></a:t>
              </a:r>
              <a:r>
                <a:rPr lang="en-US" altLang="en-US">
                  <a:latin typeface="Times New Roman" panose="02020603050405020304" pitchFamily="18" charset="0"/>
                </a:rPr>
                <a:t> 0.5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25E05-C440-BC4E-B1A6-75E0CDBF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1F7C-4F92-0E4A-BA08-5EDAD84C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6F36-2307-F343-BF1E-9E4A3B285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Data-Driven Graphics (2000-2010)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Graphcut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Texture, SIGGRAPH 2003. 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Interactive Digital Photomontage, SIGGRAPH 2004.</a:t>
            </a:r>
          </a:p>
          <a:p>
            <a:pPr>
              <a:buFontTx/>
              <a:buChar char="-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GrabCut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SIGGRAPH 2004.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Hybrid Images, SIGGRAPH 2006.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Photo Clip Art, SIGGARPH 2007.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Image Deformation Using Moving Least Squares. SIGGRAPH 2006.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Seam Carving for Content-Aware Image Resizing, SIGGRAPH 2007.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Sketch2Photo, SIGGRAPH Asia 2009.</a:t>
            </a:r>
          </a:p>
          <a:p>
            <a:pPr>
              <a:buFontTx/>
              <a:buChar char="-"/>
            </a:pPr>
            <a:r>
              <a:rPr lang="en-US" sz="1800" dirty="0"/>
              <a:t>Coordinates for Instant Image Cloning, SIGGRAPH 2009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2706" name="Picture 2" descr="Background image">
            <a:extLst>
              <a:ext uri="{FF2B5EF4-FFF2-40B4-BE49-F238E27FC236}">
                <a16:creationId xmlns:a16="http://schemas.microsoft.com/office/drawing/2014/main" id="{ACA17833-2B60-8A45-90F8-81CAD03A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46" y="4678680"/>
            <a:ext cx="273690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omposite image">
            <a:extLst>
              <a:ext uri="{FF2B5EF4-FFF2-40B4-BE49-F238E27FC236}">
                <a16:creationId xmlns:a16="http://schemas.microsoft.com/office/drawing/2014/main" id="{67489EA5-05C5-DC4C-99AB-CA831F22B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93257"/>
            <a:ext cx="273690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B7C23-3C2F-F44C-85D0-07FA522C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2174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1782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en-US" altLang="zh-CN" sz="5625" dirty="0"/>
              <a:t>Thank</a:t>
            </a:r>
            <a:r>
              <a:rPr lang="zh-CN" altLang="en-US" sz="5625" dirty="0"/>
              <a:t> </a:t>
            </a:r>
            <a:r>
              <a:rPr lang="en-US" altLang="zh-CN" sz="5625" dirty="0"/>
              <a:t>You!</a:t>
            </a:r>
            <a:endParaRPr lang="en-US" sz="562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084E0-B989-3241-9D48-AA4B4B9A9242}"/>
              </a:ext>
            </a:extLst>
          </p:cNvPr>
          <p:cNvSpPr txBox="1"/>
          <p:nvPr/>
        </p:nvSpPr>
        <p:spPr>
          <a:xfrm>
            <a:off x="1521360" y="4969123"/>
            <a:ext cx="5985665" cy="919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750" dirty="0">
                <a:latin typeface="Calibri" charset="0"/>
                <a:cs typeface="Calibri" charset="0"/>
              </a:rPr>
              <a:t>16-726, Spring 2021</a:t>
            </a:r>
          </a:p>
          <a:p>
            <a:pPr algn="ctr"/>
            <a:r>
              <a:rPr lang="en-US" sz="2625" dirty="0">
                <a:hlinkClick r:id="rId3"/>
              </a:rPr>
              <a:t>https://learning-image-synthesis.github.io/</a:t>
            </a:r>
            <a:endParaRPr lang="en-US" sz="262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9C5810-AE27-8946-80F2-1B319B54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71</a:t>
            </a:fld>
            <a:endParaRPr lang="es-ES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E80E5CC-E0B8-5546-984D-EEA0211D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414" y="4676049"/>
            <a:ext cx="127355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300" dirty="0">
                <a:solidFill>
                  <a:schemeClr val="bg2"/>
                </a:solidFill>
                <a:latin typeface="Times New Roman" panose="02020603050405020304" pitchFamily="18" charset="0"/>
              </a:rPr>
              <a:t>© Rachel Albert</a:t>
            </a:r>
          </a:p>
        </p:txBody>
      </p:sp>
      <p:pic>
        <p:nvPicPr>
          <p:cNvPr id="8" name="Picture 7" descr="https://inst.eecs.berkeley.edu/~cs194-26/fa14/upload/files/proj5/cs194-kc/albert_rachel_proj5/images/beatles.gif">
            <a:extLst>
              <a:ext uri="{FF2B5EF4-FFF2-40B4-BE49-F238E27FC236}">
                <a16:creationId xmlns:a16="http://schemas.microsoft.com/office/drawing/2014/main" id="{D8845EA9-3822-1B41-A298-7384EB7622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366" y="2199031"/>
            <a:ext cx="1981199" cy="24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https://inst.eecs.berkeley.edu/~cs194-26/fa14/upload/files/proj5/cs194-kc/albert_rachel_proj5/images/polyjuice_small.gif">
            <a:extLst>
              <a:ext uri="{FF2B5EF4-FFF2-40B4-BE49-F238E27FC236}">
                <a16:creationId xmlns:a16="http://schemas.microsoft.com/office/drawing/2014/main" id="{EB6BC9BB-ABC9-DA44-A394-B46047322618}"/>
              </a:ext>
            </a:extLst>
          </p:cNvPr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199031"/>
            <a:ext cx="1984248" cy="24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92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42206BA-CEEF-DB4D-A93E-BD6F6A277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Scaling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B52176D-6ADD-0545-89E4-73F854848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altLang="en-US"/>
              <a:t>Scaling operation: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Or, in matrix form:</a:t>
            </a:r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A135B242-D0E2-6343-93FF-C3D285AEB3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7113" y="203835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3" imgW="876300" imgH="850900" progId="Equation.3">
                  <p:embed/>
                </p:oleObj>
              </mc:Choice>
              <mc:Fallback>
                <p:oleObj name="Equation" r:id="rId3" imgW="876300" imgH="850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03835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>
            <a:extLst>
              <a:ext uri="{FF2B5EF4-FFF2-40B4-BE49-F238E27FC236}">
                <a16:creationId xmlns:a16="http://schemas.microsoft.com/office/drawing/2014/main" id="{4D4C1F77-B748-A74A-8588-F90D9BC6F6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0663" y="4095750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Equation" r:id="rId5" imgW="25158700" imgH="10820400" progId="Equation.3">
                  <p:embed/>
                </p:oleObj>
              </mc:Choice>
              <mc:Fallback>
                <p:oleObj name="Equation" r:id="rId5" imgW="25158700" imgH="10820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095750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>
            <a:extLst>
              <a:ext uri="{FF2B5EF4-FFF2-40B4-BE49-F238E27FC236}">
                <a16:creationId xmlns:a16="http://schemas.microsoft.com/office/drawing/2014/main" id="{EBE4EFDC-B824-B349-A723-FC4EB029F447}"/>
              </a:ext>
            </a:extLst>
          </p:cNvPr>
          <p:cNvSpPr>
            <a:spLocks/>
          </p:cNvSpPr>
          <p:nvPr/>
        </p:nvSpPr>
        <p:spPr bwMode="auto">
          <a:xfrm rot="-5400000">
            <a:off x="5811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831" name="Text Box 7">
            <a:extLst>
              <a:ext uri="{FF2B5EF4-FFF2-40B4-BE49-F238E27FC236}">
                <a16:creationId xmlns:a16="http://schemas.microsoft.com/office/drawing/2014/main" id="{CE251326-282B-904A-88EF-A4C5CBB51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5791200"/>
            <a:ext cx="233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i="1"/>
              <a:t>scaling matrix S</a:t>
            </a:r>
            <a:endParaRPr lang="en-US" altLang="en-US"/>
          </a:p>
        </p:txBody>
      </p:sp>
      <p:sp>
        <p:nvSpPr>
          <p:cNvPr id="717832" name="Text Box 8">
            <a:extLst>
              <a:ext uri="{FF2B5EF4-FFF2-40B4-BE49-F238E27FC236}">
                <a16:creationId xmlns:a16="http://schemas.microsoft.com/office/drawing/2014/main" id="{CC42CC2E-66F1-6B4A-84DC-C0B562398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288088"/>
            <a:ext cx="297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What’s inverse of 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FCF85F-7C51-E34C-9996-4082474C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0" grpId="0" animBg="1"/>
      <p:bldP spid="717831" grpId="0"/>
      <p:bldP spid="7178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C7D4BC6-C5E4-CF4B-B4AB-2FA7363CD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grpSp>
        <p:nvGrpSpPr>
          <p:cNvPr id="10243" name="Group 3">
            <a:extLst>
              <a:ext uri="{FF2B5EF4-FFF2-40B4-BE49-F238E27FC236}">
                <a16:creationId xmlns:a16="http://schemas.microsoft.com/office/drawing/2014/main" id="{370284CB-E062-EC4A-B660-3D82F0421353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1524000"/>
            <a:ext cx="5838825" cy="4495800"/>
            <a:chOff x="128" y="960"/>
            <a:chExt cx="4138" cy="2832"/>
          </a:xfrm>
        </p:grpSpPr>
        <p:sp>
          <p:nvSpPr>
            <p:cNvPr id="10245" name="Oval 4">
              <a:extLst>
                <a:ext uri="{FF2B5EF4-FFF2-40B4-BE49-F238E27FC236}">
                  <a16:creationId xmlns:a16="http://schemas.microsoft.com/office/drawing/2014/main" id="{E44872E1-FA9C-6A47-AB90-5BF62BB00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46" name="Line 5">
              <a:extLst>
                <a:ext uri="{FF2B5EF4-FFF2-40B4-BE49-F238E27FC236}">
                  <a16:creationId xmlns:a16="http://schemas.microsoft.com/office/drawing/2014/main" id="{1CB20A2C-A22F-4B4A-98A0-529122BD1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Line 6">
              <a:extLst>
                <a:ext uri="{FF2B5EF4-FFF2-40B4-BE49-F238E27FC236}">
                  <a16:creationId xmlns:a16="http://schemas.microsoft.com/office/drawing/2014/main" id="{9440A51F-16B0-DB40-8680-5C0C7F7327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>
              <a:extLst>
                <a:ext uri="{FF2B5EF4-FFF2-40B4-BE49-F238E27FC236}">
                  <a16:creationId xmlns:a16="http://schemas.microsoft.com/office/drawing/2014/main" id="{22C9D10E-598E-EB4B-9557-C8FE12210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49" name="Line 8">
              <a:extLst>
                <a:ext uri="{FF2B5EF4-FFF2-40B4-BE49-F238E27FC236}">
                  <a16:creationId xmlns:a16="http://schemas.microsoft.com/office/drawing/2014/main" id="{C044C559-DA01-2E40-B8BF-050BF4C493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Line 9">
              <a:extLst>
                <a:ext uri="{FF2B5EF4-FFF2-40B4-BE49-F238E27FC236}">
                  <a16:creationId xmlns:a16="http://schemas.microsoft.com/office/drawing/2014/main" id="{C66DA835-1298-DD41-B439-083A286DB9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Text Box 10">
              <a:extLst>
                <a:ext uri="{FF2B5EF4-FFF2-40B4-BE49-F238E27FC236}">
                  <a16:creationId xmlns:a16="http://schemas.microsoft.com/office/drawing/2014/main" id="{A96F0F70-B86F-1749-A9F8-0DBF7DC03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0252" name="Text Box 11">
              <a:extLst>
                <a:ext uri="{FF2B5EF4-FFF2-40B4-BE49-F238E27FC236}">
                  <a16:creationId xmlns:a16="http://schemas.microsoft.com/office/drawing/2014/main" id="{A0F31780-7E3B-834D-9590-B868000E6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0253" name="Text Box 12">
              <a:extLst>
                <a:ext uri="{FF2B5EF4-FFF2-40B4-BE49-F238E27FC236}">
                  <a16:creationId xmlns:a16="http://schemas.microsoft.com/office/drawing/2014/main" id="{59F2FA68-04FC-604E-B377-F01034DC3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960"/>
              <a:ext cx="102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718861" name="Text Box 13">
            <a:extLst>
              <a:ext uri="{FF2B5EF4-FFF2-40B4-BE49-F238E27FC236}">
                <a16:creationId xmlns:a16="http://schemas.microsoft.com/office/drawing/2014/main" id="{53FAA9DE-86C8-BA48-B4EE-2DE43D08C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x’ = x </a:t>
            </a:r>
            <a:r>
              <a:rPr lang="en-US" altLang="en-US" sz="3600" b="1">
                <a:latin typeface="Times New Roman" panose="02020603050405020304" pitchFamily="18" charset="0"/>
              </a:rPr>
              <a:t>cos</a:t>
            </a:r>
            <a:r>
              <a:rPr lang="en-US" altLang="en-US" sz="3600">
                <a:latin typeface="Times New Roman" panose="02020603050405020304" pitchFamily="18" charset="0"/>
              </a:rPr>
              <a:t>(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) - y </a:t>
            </a:r>
            <a:r>
              <a:rPr lang="en-US" altLang="en-US" sz="3600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y’ = x </a:t>
            </a:r>
            <a:r>
              <a:rPr lang="en-US" altLang="en-US" sz="3600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() + y </a:t>
            </a:r>
            <a:r>
              <a:rPr lang="en-US" altLang="en-US" sz="3600" b="1">
                <a:latin typeface="Times New Roman" panose="02020603050405020304" pitchFamily="18" charset="0"/>
                <a:sym typeface="Symbol" pitchFamily="2" charset="2"/>
              </a:rPr>
              <a:t>cos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2EE681-76C2-724F-BF38-B452668E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EC5A-F228-B14D-9DB4-A749DEAE88C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24747</TotalTime>
  <Words>3383</Words>
  <Application>Microsoft Macintosh PowerPoint</Application>
  <PresentationFormat>On-screen Show (4:3)</PresentationFormat>
  <Paragraphs>800</Paragraphs>
  <Slides>71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Calibri</vt:lpstr>
      <vt:lpstr>Cambria Math</vt:lpstr>
      <vt:lpstr>Courier</vt:lpstr>
      <vt:lpstr>Symbol</vt:lpstr>
      <vt:lpstr>Times New Roman</vt:lpstr>
      <vt:lpstr>Blank Presentation</vt:lpstr>
      <vt:lpstr>Equation</vt:lpstr>
      <vt:lpstr>Image</vt:lpstr>
      <vt:lpstr>PowerPoint Presentation</vt:lpstr>
      <vt:lpstr>Image Transformations</vt:lpstr>
      <vt:lpstr>Image Transformations</vt:lpstr>
      <vt:lpstr>Parametric (global) warping</vt:lpstr>
      <vt:lpstr>Parametric (global) warping</vt:lpstr>
      <vt:lpstr>Scaling</vt:lpstr>
      <vt:lpstr>Scaling</vt:lpstr>
      <vt:lpstr>Scaling</vt:lpstr>
      <vt:lpstr>2-D Rotation</vt:lpstr>
      <vt:lpstr>2-D Rotation</vt:lpstr>
      <vt:lpstr>2-D Rotation</vt:lpstr>
      <vt:lpstr>2-D Rotation</vt:lpstr>
      <vt:lpstr>2-D Rotation</vt:lpstr>
      <vt:lpstr>2x2 Matrices</vt:lpstr>
      <vt:lpstr>2x2 Matrices</vt:lpstr>
      <vt:lpstr>2x2 Matrices</vt:lpstr>
      <vt:lpstr>2x2 Matrices</vt:lpstr>
      <vt:lpstr>All 2D Linear Transformations</vt:lpstr>
      <vt:lpstr>Consider a different Basis</vt:lpstr>
      <vt:lpstr>Linear Transformations as Change of Basis</vt:lpstr>
      <vt:lpstr>What’s the inverse transform?</vt:lpstr>
      <vt:lpstr>Projection onto orthogonal basis</vt:lpstr>
      <vt:lpstr>Homogeneous Coordinates</vt:lpstr>
      <vt:lpstr>Homogeneous Coordinates</vt:lpstr>
      <vt:lpstr>Homogeneous Coordinates</vt:lpstr>
      <vt:lpstr>Homogeneous Coordinates</vt:lpstr>
      <vt:lpstr>Translation</vt:lpstr>
      <vt:lpstr>Basic 2D Transformations</vt:lpstr>
      <vt:lpstr>Matrix Composition</vt:lpstr>
      <vt:lpstr>Affine Transformations</vt:lpstr>
      <vt:lpstr>Projective Transformations</vt:lpstr>
      <vt:lpstr>2D image transformations</vt:lpstr>
      <vt:lpstr>Image Warping in Biology </vt:lpstr>
      <vt:lpstr>Recovering Transformations</vt:lpstr>
      <vt:lpstr>Translation: # correspondences?</vt:lpstr>
      <vt:lpstr>Euclidian: # correspondences?</vt:lpstr>
      <vt:lpstr>Affine: # correspondences?</vt:lpstr>
      <vt:lpstr>Projective: # correspondences?</vt:lpstr>
      <vt:lpstr>Example: warping triangles</vt:lpstr>
      <vt:lpstr>warping triangles (Barycentric Coordinaes)</vt:lpstr>
      <vt:lpstr>Image warping</vt:lpstr>
      <vt:lpstr>Forward warping</vt:lpstr>
      <vt:lpstr>Forward warping</vt:lpstr>
      <vt:lpstr>Inverse warping</vt:lpstr>
      <vt:lpstr>Inverse warping</vt:lpstr>
      <vt:lpstr>Forward vs. inverse warping</vt:lpstr>
      <vt:lpstr>Morphing = Object Averaging</vt:lpstr>
      <vt:lpstr>Averaging Points</vt:lpstr>
      <vt:lpstr>Idea #1: Cross-Dissolve</vt:lpstr>
      <vt:lpstr>Idea #2: Align, then cross-disolve</vt:lpstr>
      <vt:lpstr>Global warp not always enough!</vt:lpstr>
      <vt:lpstr>Local (non-parametric) Image Warping </vt:lpstr>
      <vt:lpstr>Warp specification -- dense</vt:lpstr>
      <vt:lpstr>Warp specification - sparse</vt:lpstr>
      <vt:lpstr>Triangular Mesh</vt:lpstr>
      <vt:lpstr>PowerPoint Presentation</vt:lpstr>
      <vt:lpstr>Warping triangles</vt:lpstr>
      <vt:lpstr>Triangulations</vt:lpstr>
      <vt:lpstr>Full Morphing Procedure</vt:lpstr>
      <vt:lpstr>1. Create Average Shape</vt:lpstr>
      <vt:lpstr>2. Create Average Color</vt:lpstr>
      <vt:lpstr>Morphing &amp; matting</vt:lpstr>
      <vt:lpstr>Amuse-bouche</vt:lpstr>
      <vt:lpstr>Moving Least Square</vt:lpstr>
      <vt:lpstr>Moving Least Square</vt:lpstr>
      <vt:lpstr>Moving Least Square</vt:lpstr>
      <vt:lpstr>Programming Project #1</vt:lpstr>
      <vt:lpstr>Programming Project #1</vt:lpstr>
      <vt:lpstr>Programming Project #1</vt:lpstr>
      <vt:lpstr>Student Presentation</vt:lpstr>
      <vt:lpstr>Thank You!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A. Efros</dc:creator>
  <cp:lastModifiedBy>Jun-Yan Zhu</cp:lastModifiedBy>
  <cp:revision>700</cp:revision>
  <cp:lastPrinted>1999-10-04T18:53:50Z</cp:lastPrinted>
  <dcterms:created xsi:type="dcterms:W3CDTF">1998-05-10T17:20:27Z</dcterms:created>
  <dcterms:modified xsi:type="dcterms:W3CDTF">2021-02-15T20:03:18Z</dcterms:modified>
</cp:coreProperties>
</file>